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82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734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6623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9077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3112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1D3641"/>
                </a:solidFill>
              </a:rPr>
              <a:pPr/>
              <a:t>26.5.2015.</a:t>
            </a:fld>
            <a:endParaRPr lang="hr-H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1D3641"/>
                </a:solidFill>
              </a:rPr>
              <a:pPr/>
              <a:t>‹#›</a:t>
            </a:fld>
            <a:endParaRPr lang="hr-H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178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5101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9820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9551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2509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9276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705696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98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0266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8886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99571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1473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1D3641"/>
                </a:solidFill>
              </a:rPr>
              <a:pPr/>
              <a:t>26.5.2015.</a:t>
            </a:fld>
            <a:endParaRPr lang="hr-H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1D3641"/>
                </a:solidFill>
              </a:rPr>
              <a:pPr/>
              <a:t>‹#›</a:t>
            </a:fld>
            <a:endParaRPr lang="hr-H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712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3267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8094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8850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1850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769914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6025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26553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471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176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274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1D3641"/>
                </a:solidFill>
              </a:rPr>
              <a:pPr/>
              <a:t>26.5.2015.</a:t>
            </a:fld>
            <a:endParaRPr lang="hr-H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1D3641"/>
                </a:solidFill>
              </a:rPr>
              <a:pPr/>
              <a:t>‹#›</a:t>
            </a:fld>
            <a:endParaRPr lang="hr-H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82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68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20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09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20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611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785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74688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703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983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4236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627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1D3641"/>
                </a:solidFill>
              </a:rPr>
              <a:pPr/>
              <a:t>26.5.2015.</a:t>
            </a:fld>
            <a:endParaRPr lang="hr-H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1D3641"/>
                </a:solidFill>
              </a:rPr>
              <a:pPr/>
              <a:t>‹#›</a:t>
            </a:fld>
            <a:endParaRPr lang="hr-H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55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359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722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714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63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1D3641"/>
                </a:solidFill>
              </a:rPr>
              <a:pPr/>
              <a:t>26.5.2015.</a:t>
            </a:fld>
            <a:endParaRPr lang="hr-H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1D3641"/>
                </a:solidFill>
              </a:rPr>
              <a:pPr/>
              <a:t>‹#›</a:t>
            </a:fld>
            <a:endParaRPr lang="hr-H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98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37744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67196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694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542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598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754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1D3641"/>
                </a:solidFill>
              </a:rPr>
              <a:pPr/>
              <a:t>26.5.2015.</a:t>
            </a:fld>
            <a:endParaRPr lang="hr-H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1D3641"/>
                </a:solidFill>
              </a:rPr>
              <a:pPr/>
              <a:t>‹#›</a:t>
            </a:fld>
            <a:endParaRPr lang="hr-H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804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878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409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69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41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040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13010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3049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413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70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1630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025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1D3641"/>
                </a:solidFill>
              </a:rPr>
              <a:pPr/>
              <a:t>26.5.2015.</a:t>
            </a:fld>
            <a:endParaRPr lang="hr-H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1D3641"/>
                </a:solidFill>
              </a:rPr>
              <a:pPr/>
              <a:t>‹#›</a:t>
            </a:fld>
            <a:endParaRPr lang="hr-H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95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83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42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240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375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203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71829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6623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380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759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872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649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1D3641"/>
                </a:solidFill>
              </a:rPr>
              <a:pPr/>
              <a:t>26.5.2015.</a:t>
            </a:fld>
            <a:endParaRPr lang="hr-H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1D3641"/>
                </a:solidFill>
              </a:rPr>
              <a:pPr/>
              <a:t>‹#›</a:t>
            </a:fld>
            <a:endParaRPr lang="hr-H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489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56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9853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4195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293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5579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707737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84311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789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3303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78330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144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1D3641"/>
                </a:solidFill>
              </a:rPr>
              <a:pPr/>
              <a:t>26.5.2015.</a:t>
            </a:fld>
            <a:endParaRPr lang="hr-H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1D3641"/>
                </a:solidFill>
              </a:rPr>
              <a:pPr/>
              <a:t>‹#›</a:t>
            </a:fld>
            <a:endParaRPr lang="hr-H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218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6748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9354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3285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1058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082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336508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916233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0901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416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9279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58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791010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1D3641"/>
                </a:solidFill>
              </a:rPr>
              <a:pPr/>
              <a:t>26.5.2015.</a:t>
            </a:fld>
            <a:endParaRPr lang="hr-H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1D3641"/>
                </a:solidFill>
              </a:rPr>
              <a:pPr/>
              <a:t>‹#›</a:t>
            </a:fld>
            <a:endParaRPr lang="hr-H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220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7069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984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2343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3613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441450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321639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1171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5420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704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78884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996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1D3641"/>
                </a:solidFill>
              </a:rPr>
              <a:pPr/>
              <a:t>26.5.2015.</a:t>
            </a:fld>
            <a:endParaRPr lang="hr-H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1D3641"/>
                </a:solidFill>
              </a:rPr>
              <a:pPr/>
              <a:t>‹#›</a:t>
            </a:fld>
            <a:endParaRPr lang="hr-H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697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0256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8850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2260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400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367911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59914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17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64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105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90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345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529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657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914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966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594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97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844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AD4FBF-7D0A-454B-98A9-71908AC636F9}" type="datetimeFigureOut">
              <a:rPr lang="hr-HR" smtClean="0">
                <a:solidFill>
                  <a:srgbClr val="DFE6D0"/>
                </a:solidFill>
              </a:rPr>
              <a:pPr/>
              <a:t>26.5.2015.</a:t>
            </a:fld>
            <a:endParaRPr lang="hr-H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FD9F96-69E2-4C08-AABB-E61E73DE3087}" type="slidenum">
              <a:rPr lang="hr-HR" smtClean="0">
                <a:solidFill>
                  <a:srgbClr val="DFE6D0"/>
                </a:solidFill>
              </a:rPr>
              <a:pPr/>
              <a:t>‹#›</a:t>
            </a:fld>
            <a:endParaRPr lang="hr-H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638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http://os-zamet-ri.skole.hr/upload/os-zamet-ri/images/static3/1003/Image/8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1.jpeg"/><Relationship Id="rId5" Type="http://schemas.openxmlformats.org/officeDocument/2006/relationships/image" Target="http://os-zamet-ri.skole.hr/upload/os-zamet-ri/images/static3/1003/Image/7.jpg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vijet.info/slike_cvijeca/moje_cvjetne_tajne/bio_enzim/72665.aspx" TargetMode="Externa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ko-virovitica.blog.hr/slike/originals/sam_4915.jpg" TargetMode="Externa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7632" cy="6408712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Eko skupina sa svojim odgajateljicama </a:t>
            </a:r>
            <a:br>
              <a:rPr lang="hr-HR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hr-HR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Snježanom Dobrinić i Mirjanom Šebalj nekoliko mjeseci  istraživale </a:t>
            </a:r>
            <a:r>
              <a:rPr lang="hr-HR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ČUDOTVORNU OTOPINU</a:t>
            </a:r>
            <a:r>
              <a:rPr lang="hr-HR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. </a:t>
            </a:r>
            <a:br>
              <a:rPr lang="hr-HR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</a:br>
            <a:r>
              <a:rPr lang="hr-HR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hr-HR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</a:br>
            <a:r>
              <a:rPr lang="hr-HR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Zajedno sa djecom pripremili i promatrali tijek njegovog sazrijevanja. Stvorili  projekt koji će pomoći mnogima u bržoj realizaciji.  </a:t>
            </a:r>
            <a:r>
              <a:rPr lang="hr-HR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PROMOVIRALE </a:t>
            </a:r>
            <a:r>
              <a:rPr lang="hr-HR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ga na sastanku EKO-ODBORA u objektu bubamara u listopadu 2014. Svoj projekt predstavili na Stručnom skupu u Različku, roditeljima eko-skupine, velikom broju prijatelja.  </a:t>
            </a:r>
            <a:r>
              <a:rPr lang="hr-HR" dirty="0">
                <a:latin typeface="Calibri"/>
                <a:ea typeface="Calibri"/>
                <a:cs typeface="Times New Roman"/>
              </a:rPr>
              <a:t/>
            </a:r>
            <a:br>
              <a:rPr lang="hr-HR" dirty="0">
                <a:latin typeface="Calibri"/>
                <a:ea typeface="Calibri"/>
                <a:cs typeface="Times New Roman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442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548680"/>
            <a:ext cx="590465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hr-HR" sz="2400" b="1" dirty="0">
              <a:solidFill>
                <a:srgbClr val="FFFF00"/>
              </a:solidFill>
              <a:latin typeface="Tahoma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sz="2400" b="1" dirty="0">
                <a:solidFill>
                  <a:srgbClr val="FFFF00"/>
                </a:solidFill>
                <a:latin typeface="Tahoma" pitchFamily="34" charset="0"/>
              </a:rPr>
              <a:t>*  Pomaže </a:t>
            </a: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rastu biljaka i poboljšava  </a:t>
            </a:r>
            <a:br>
              <a:rPr lang="hr-HR" sz="2400" b="1" dirty="0">
                <a:solidFill>
                  <a:prstClr val="white"/>
                </a:solidFill>
                <a:latin typeface="Tahoma" pitchFamily="34" charset="0"/>
              </a:rPr>
            </a:b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 kvalitetu plodnog tla.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hr-HR" sz="2400" dirty="0">
              <a:solidFill>
                <a:prstClr val="white"/>
              </a:solidFill>
              <a:latin typeface="Tahoma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hr-HR" sz="2400" dirty="0">
              <a:solidFill>
                <a:srgbClr val="FFFF00"/>
              </a:solidFill>
              <a:latin typeface="Tahoma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sz="2400" b="1" dirty="0">
                <a:solidFill>
                  <a:srgbClr val="FFFF00"/>
                </a:solidFill>
                <a:latin typeface="Tahoma" pitchFamily="34" charset="0"/>
              </a:rPr>
              <a:t>*  Može </a:t>
            </a: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se zaliti cvijeće, te koristi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 kao gnojivo (500 do 1000 puta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 razblaženi enzim).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hr-HR" sz="800" dirty="0">
              <a:solidFill>
                <a:prstClr val="white"/>
              </a:solidFill>
              <a:latin typeface="Tahoma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hr-HR" sz="800" dirty="0">
              <a:solidFill>
                <a:prstClr val="white"/>
              </a:solidFill>
              <a:latin typeface="Tahoma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hr-HR" sz="800" dirty="0">
              <a:solidFill>
                <a:srgbClr val="FFCC00"/>
              </a:solidFill>
              <a:latin typeface="Tahoma" pitchFamily="34" charset="0"/>
            </a:endParaRPr>
          </a:p>
        </p:txBody>
      </p:sp>
      <p:pic>
        <p:nvPicPr>
          <p:cNvPr id="7" name="Picture 6" descr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78"/>
          <a:stretch>
            <a:fillRect/>
          </a:stretch>
        </p:blipFill>
        <p:spPr bwMode="auto">
          <a:xfrm>
            <a:off x="6732240" y="548680"/>
            <a:ext cx="1504950" cy="139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coolinarika.com/image/csi-selska-1413-6a4c1428067ca9b515ba7380ee844c2a_view_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423" y="2132856"/>
            <a:ext cx="1866900" cy="1049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11560" y="3773352"/>
            <a:ext cx="381642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400" b="1" dirty="0">
                <a:solidFill>
                  <a:srgbClr val="FFFF00"/>
                </a:solidFill>
                <a:latin typeface="Tahoma" pitchFamily="34" charset="0"/>
              </a:rPr>
              <a:t>* Čisti podove </a:t>
            </a: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: </a:t>
            </a: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5 l</a:t>
            </a: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  </a:t>
            </a:r>
            <a:br>
              <a:rPr lang="hr-HR" sz="2400" b="1" dirty="0">
                <a:solidFill>
                  <a:prstClr val="white"/>
                </a:solidFill>
                <a:latin typeface="Tahoma" pitchFamily="34" charset="0"/>
              </a:rPr>
            </a:b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vode i 2 žličice  </a:t>
            </a:r>
            <a:br>
              <a:rPr lang="hr-HR" sz="2400" b="1" dirty="0">
                <a:solidFill>
                  <a:prstClr val="white"/>
                </a:solidFill>
                <a:latin typeface="Tahoma" pitchFamily="34" charset="0"/>
              </a:rPr>
            </a:b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enzima.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hr-HR" sz="240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400" b="1" dirty="0">
                <a:solidFill>
                  <a:srgbClr val="FFFF00"/>
                </a:solidFill>
                <a:latin typeface="Tahoma" pitchFamily="34" charset="0"/>
              </a:rPr>
              <a:t>* Čisti prljavštinu </a:t>
            </a: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i  </a:t>
            </a:r>
            <a:br>
              <a:rPr lang="hr-HR" sz="2400" b="1" dirty="0">
                <a:solidFill>
                  <a:prstClr val="white"/>
                </a:solidFill>
                <a:latin typeface="Tahoma" pitchFamily="34" charset="0"/>
              </a:rPr>
            </a:b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masne taloge u   </a:t>
            </a:r>
            <a:br>
              <a:rPr lang="hr-HR" sz="2400" b="1" dirty="0">
                <a:solidFill>
                  <a:prstClr val="white"/>
                </a:solidFill>
                <a:latin typeface="Tahoma" pitchFamily="34" charset="0"/>
              </a:rPr>
            </a:b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kupaonicama.</a:t>
            </a:r>
          </a:p>
        </p:txBody>
      </p:sp>
      <p:pic>
        <p:nvPicPr>
          <p:cNvPr id="11" name="Picture 8" descr="http://os-zamet-ri.skole.hr/upload/os-zamet-ri/images/static3/1003/Image/7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85" r="9177" b="33916"/>
          <a:stretch>
            <a:fillRect/>
          </a:stretch>
        </p:blipFill>
        <p:spPr bwMode="auto">
          <a:xfrm>
            <a:off x="7196418" y="3727314"/>
            <a:ext cx="150495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http://os-zamet-ri.skole.hr/upload/os-zamet-ri/images/static3/1003/Image/8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16" b="24776"/>
          <a:stretch>
            <a:fillRect/>
          </a:stretch>
        </p:blipFill>
        <p:spPr>
          <a:xfrm>
            <a:off x="5089204" y="3773352"/>
            <a:ext cx="1657350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9841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7544" y="522881"/>
            <a:ext cx="7920880" cy="42022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hr-HR" sz="7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r-HR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 Ubija bakterije</a:t>
            </a:r>
            <a:r>
              <a:rPr lang="hr-HR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hr-HR" sz="1800" dirty="0">
              <a:solidFill>
                <a:srgbClr val="FFCC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hr-HR" sz="1800" dirty="0">
              <a:solidFill>
                <a:srgbClr val="FFCC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hr-HR" sz="1800" dirty="0">
              <a:solidFill>
                <a:srgbClr val="FFFF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r-HR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Jedna litra otopine </a:t>
            </a:r>
            <a:r>
              <a:rPr lang="hr-HR" b="1" dirty="0">
                <a:latin typeface="Tahoma" pitchFamily="34" charset="0"/>
                <a:ea typeface="Tahoma" pitchFamily="34" charset="0"/>
                <a:cs typeface="Tahoma" pitchFamily="34" charset="0"/>
              </a:rPr>
              <a:t>otpadnog enzima može pročistiti do </a:t>
            </a:r>
            <a:r>
              <a:rPr lang="hr-HR" b="1" dirty="0">
                <a:latin typeface="Tahoma" pitchFamily="34" charset="0"/>
                <a:ea typeface="Tahoma" pitchFamily="34" charset="0"/>
                <a:cs typeface="Tahoma" pitchFamily="34" charset="0"/>
              </a:rPr>
              <a:t>1000 litara</a:t>
            </a:r>
            <a:r>
              <a:rPr lang="hr-HR" b="1" dirty="0">
                <a:latin typeface="Tahoma" pitchFamily="34" charset="0"/>
                <a:ea typeface="Tahoma" pitchFamily="34" charset="0"/>
                <a:cs typeface="Tahoma" pitchFamily="34" charset="0"/>
              </a:rPr>
              <a:t> zagađene rijeke</a:t>
            </a:r>
            <a:endParaRPr lang="hr-HR" b="1" dirty="0">
              <a:solidFill>
                <a:srgbClr val="FFC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http://x.vukajlija.com/var/products/posters/201110/316220/bakterij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92" t="6938" r="10576" b="32041"/>
          <a:stretch/>
        </p:blipFill>
        <p:spPr bwMode="auto">
          <a:xfrm>
            <a:off x="6012160" y="536059"/>
            <a:ext cx="1584176" cy="1072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http://i1.wp.com/i.imgur.com/jk9Uh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842" y="3090868"/>
            <a:ext cx="2088232" cy="1572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http://www.znet.hr/wp-content/uploads/mulj-zrmanj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414" y="3153955"/>
            <a:ext cx="1709116" cy="1446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http://metro-portal.hr/img/repository/2008/11/medium/bakterij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058" y="682592"/>
            <a:ext cx="1205230" cy="7797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04056" y="5085184"/>
            <a:ext cx="61561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sz="2400" b="1" dirty="0">
                <a:solidFill>
                  <a:srgbClr val="FFFF00"/>
                </a:solidFill>
                <a:latin typeface="Tahoma" pitchFamily="34" charset="0"/>
              </a:rPr>
              <a:t>  * Mogu</a:t>
            </a:r>
            <a:r>
              <a:rPr lang="hr-HR" sz="2400" b="1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se poprskati kućn ljubimci jer  uklanja krpelje i otklanja neugodne mirise iz psećje kućice</a:t>
            </a:r>
            <a:r>
              <a:rPr lang="hr-HR" b="1" dirty="0">
                <a:solidFill>
                  <a:prstClr val="white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10" name="Picture 9" descr="http://pixelizam.com/wp-content/uploads/2012/12/cuko-i-maca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12" r="10048"/>
          <a:stretch/>
        </p:blipFill>
        <p:spPr bwMode="auto">
          <a:xfrm>
            <a:off x="6948264" y="5085184"/>
            <a:ext cx="1685925" cy="102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467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404813"/>
            <a:ext cx="4038600" cy="569118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hr-HR" dirty="0"/>
          </a:p>
          <a:p>
            <a:pPr marL="0" indent="0" eaLnBrk="1" hangingPunct="1">
              <a:buNone/>
            </a:pPr>
            <a:r>
              <a:rPr lang="hr-HR" dirty="0"/>
              <a:t>       </a:t>
            </a:r>
            <a:r>
              <a:rPr lang="hr-HR" dirty="0">
                <a:solidFill>
                  <a:srgbClr val="FFFF00"/>
                </a:solidFill>
              </a:rPr>
              <a:t>   </a:t>
            </a:r>
            <a:r>
              <a:rPr lang="hr-HR" sz="4000" b="1" dirty="0">
                <a:solidFill>
                  <a:srgbClr val="FFFF00"/>
                </a:solidFill>
              </a:rPr>
              <a:t>MOŽE SE </a:t>
            </a:r>
          </a:p>
          <a:p>
            <a:pPr eaLnBrk="1" hangingPunct="1"/>
            <a:endParaRPr lang="hr-HR" sz="900" b="1" dirty="0">
              <a:solidFill>
                <a:srgbClr val="FFCC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hr-H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Sakupiti pola kante </a:t>
            </a:r>
            <a:r>
              <a:rPr lang="hr-HR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POOTPALOG</a:t>
            </a:r>
            <a: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b="1" dirty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voća, stavi se malo kišnice i šaku šećera. Zatvori na nekoliko dana pa polije po </a:t>
            </a:r>
            <a:r>
              <a:rPr lang="hr-HR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KOMPOSTU,</a:t>
            </a:r>
            <a:r>
              <a:rPr lang="hr-HR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obogatit će se kompost a, šećer     </a:t>
            </a:r>
            <a:br>
              <a:rPr lang="hr-HR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razgraditi    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Prirodno gnojivo pomaže </a:t>
            </a:r>
            <a:r>
              <a:rPr lang="hr-HR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kompostu da prije dozrije,             </a:t>
            </a:r>
            <a:br>
              <a:rPr lang="hr-HR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hr-HR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</a:t>
            </a:r>
            <a:r>
              <a:rPr lang="hr-HR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-OTPAD.</a:t>
            </a:r>
          </a:p>
        </p:txBody>
      </p:sp>
      <p:pic>
        <p:nvPicPr>
          <p:cNvPr id="14339" name="Picture 2" descr="https://encrypted-tbn1.gstatic.com/images?q=tbn:ANd9GcT5iNtMaNU9CYg6Qj8vu0oDYAde_zj_sHC95YZLBrzPC9Vp1H0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60032" y="1556792"/>
            <a:ext cx="3744912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9903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196752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hr-HR" sz="2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Boca </a:t>
            </a:r>
            <a: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 smije </a:t>
            </a:r>
            <a: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biti   </a:t>
            </a:r>
            <a:b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napunjena sastojcima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do kraja, treba ostaviti    </a:t>
            </a:r>
            <a:b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15-20% mjesta za zrak.</a:t>
            </a:r>
            <a:b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Bocu treba dobro zatvoriti    </a:t>
            </a:r>
            <a:b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da ne ulazi zrak izvana i    </a:t>
            </a:r>
            <a:b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pustiti</a:t>
            </a:r>
            <a: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sastojke </a:t>
            </a:r>
            <a: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fermentiraju 3 mjeseca. </a:t>
            </a:r>
            <a:endParaRPr lang="hr-HR" sz="28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7" descr="fe191a3a-P101000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7729" t="-4501" r="11487" b="6934"/>
          <a:stretch/>
        </p:blipFill>
        <p:spPr bwMode="auto">
          <a:xfrm>
            <a:off x="6444208" y="1597371"/>
            <a:ext cx="1959847" cy="3599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96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97666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hr-HR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ZAJEDNO S DJECOM POKRENULI SMO SVOJ  PRVI</a:t>
            </a:r>
            <a:br>
              <a:rPr lang="hr-HR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OTPADNI ENZIM – ČUDOTVORNE OTOPINE „</a:t>
            </a:r>
            <a: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</a:t>
            </a:r>
            <a:r>
              <a:rPr lang="hr-HR" sz="2400" b="1" u="sng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17.1.2015.</a:t>
            </a:r>
            <a: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TIJEK NAŠIH AKTIVNOSTI</a:t>
            </a:r>
            <a:r>
              <a:rPr lang="hr-H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hr-HR" sz="2700" b="1" u="sng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KORAK:</a:t>
            </a:r>
            <a:r>
              <a:rPr lang="hr-HR" sz="27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7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solidFill>
                  <a:srgbClr val="FFAD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400" b="1" dirty="0">
                <a:solidFill>
                  <a:srgbClr val="FFAD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ŠTO NAM JE POTREBNO?</a:t>
            </a:r>
            <a:b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RAZLIČITO  VOĆE,</a:t>
            </a:r>
            <a:b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SMEĐI  ŠEĆER,</a:t>
            </a:r>
            <a:b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hr-HR" sz="2400" b="1" dirty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PLASTIČNA  FLAŠA S </a:t>
            </a:r>
            <a:b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PUMPICOM  DA NE</a:t>
            </a:r>
            <a:b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MORAMO  SVAKI DAN</a:t>
            </a:r>
            <a:b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OTVARATI  BOCU.</a:t>
            </a:r>
            <a:r>
              <a:rPr lang="hr-HR" sz="2000" b="1" dirty="0">
                <a:latin typeface="Aharoni" pitchFamily="2" charset="-79"/>
                <a:cs typeface="Aharoni" pitchFamily="2" charset="-79"/>
              </a:rPr>
              <a:t/>
            </a:r>
            <a:br>
              <a:rPr lang="hr-HR" sz="2000" b="1" dirty="0">
                <a:latin typeface="Aharoni" pitchFamily="2" charset="-79"/>
                <a:cs typeface="Aharoni" pitchFamily="2" charset="-79"/>
              </a:rPr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4" name="Picture 2" descr="G:\NOVA SKUPINA - JASLICE\P1080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7915" y="2132856"/>
            <a:ext cx="4542809" cy="3407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38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2243138" cy="3048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hr-HR" sz="2000" b="1" dirty="0">
                <a:solidFill>
                  <a:srgbClr val="FFAD5B"/>
                </a:solidFill>
              </a:rPr>
              <a:t>         </a:t>
            </a:r>
            <a:br>
              <a:rPr lang="hr-HR" sz="2000" b="1" dirty="0">
                <a:solidFill>
                  <a:srgbClr val="FFAD5B"/>
                </a:solidFill>
              </a:rPr>
            </a:br>
            <a:r>
              <a:rPr lang="hr-HR" sz="2000" b="1" dirty="0">
                <a:solidFill>
                  <a:srgbClr val="FFAD5B"/>
                </a:solidFill>
              </a:rPr>
              <a:t/>
            </a:r>
            <a:br>
              <a:rPr lang="hr-HR" sz="2000" b="1" dirty="0">
                <a:solidFill>
                  <a:srgbClr val="FFAD5B"/>
                </a:solidFill>
              </a:rPr>
            </a:br>
            <a:r>
              <a:rPr lang="hr-HR" sz="2000" b="1" dirty="0">
                <a:solidFill>
                  <a:srgbClr val="FFAD5B"/>
                </a:solidFill>
              </a:rPr>
              <a:t/>
            </a:r>
            <a:br>
              <a:rPr lang="hr-HR" sz="2000" b="1" dirty="0">
                <a:solidFill>
                  <a:srgbClr val="FFAD5B"/>
                </a:solidFill>
              </a:rPr>
            </a:br>
            <a:r>
              <a:rPr lang="hr-HR" sz="2000" b="1" dirty="0">
                <a:solidFill>
                  <a:srgbClr val="FFAD5B"/>
                </a:solidFill>
              </a:rPr>
              <a:t/>
            </a:r>
            <a:br>
              <a:rPr lang="hr-HR" sz="2000" b="1" dirty="0">
                <a:solidFill>
                  <a:srgbClr val="FFAD5B"/>
                </a:solidFill>
              </a:rPr>
            </a:br>
            <a:r>
              <a:rPr lang="hr-HR" sz="2000" b="1" dirty="0">
                <a:solidFill>
                  <a:srgbClr val="FFAD5B"/>
                </a:solidFill>
              </a:rPr>
              <a:t/>
            </a:r>
            <a:br>
              <a:rPr lang="hr-HR" sz="2000" b="1" dirty="0">
                <a:solidFill>
                  <a:srgbClr val="FFAD5B"/>
                </a:solidFill>
              </a:rPr>
            </a:br>
            <a:r>
              <a:rPr lang="hr-HR" sz="2000" b="1" dirty="0">
                <a:solidFill>
                  <a:srgbClr val="FFAD5B"/>
                </a:solidFill>
              </a:rPr>
              <a:t/>
            </a:r>
            <a:br>
              <a:rPr lang="hr-HR" sz="2000" b="1" dirty="0">
                <a:solidFill>
                  <a:srgbClr val="FFAD5B"/>
                </a:solidFill>
              </a:rPr>
            </a:br>
            <a:r>
              <a:rPr lang="hr-HR" sz="2000" b="1" dirty="0">
                <a:solidFill>
                  <a:srgbClr val="FFAD5B"/>
                </a:solidFill>
              </a:rPr>
              <a:t/>
            </a:r>
            <a:br>
              <a:rPr lang="hr-HR" sz="2000" b="1" dirty="0">
                <a:solidFill>
                  <a:srgbClr val="FFAD5B"/>
                </a:solidFill>
              </a:rPr>
            </a:br>
            <a:r>
              <a:rPr lang="hr-HR" sz="2000" b="1" dirty="0">
                <a:solidFill>
                  <a:srgbClr val="FFAD5B"/>
                </a:solidFill>
              </a:rPr>
              <a:t/>
            </a:r>
            <a:br>
              <a:rPr lang="hr-HR" sz="2000" b="1" dirty="0">
                <a:solidFill>
                  <a:srgbClr val="FFAD5B"/>
                </a:solidFill>
              </a:rPr>
            </a:br>
            <a:r>
              <a:rPr lang="hr-HR" sz="2000" b="1" dirty="0">
                <a:solidFill>
                  <a:srgbClr val="FFAD5B"/>
                </a:solidFill>
              </a:rPr>
              <a:t/>
            </a:r>
            <a:br>
              <a:rPr lang="hr-HR" sz="2000" b="1" dirty="0">
                <a:solidFill>
                  <a:srgbClr val="FFAD5B"/>
                </a:solidFill>
              </a:rPr>
            </a:br>
            <a:r>
              <a:rPr lang="hr-HR" sz="2000" b="1" dirty="0">
                <a:solidFill>
                  <a:srgbClr val="FFAD5B"/>
                </a:solidFill>
              </a:rPr>
              <a:t/>
            </a:r>
            <a:br>
              <a:rPr lang="hr-HR" sz="2000" b="1" dirty="0">
                <a:solidFill>
                  <a:srgbClr val="FFAD5B"/>
                </a:solidFill>
              </a:rPr>
            </a:br>
            <a:r>
              <a:rPr lang="hr-HR" sz="2000" b="1" dirty="0">
                <a:solidFill>
                  <a:srgbClr val="FFAD5B"/>
                </a:solidFill>
              </a:rPr>
              <a:t/>
            </a:r>
            <a:br>
              <a:rPr lang="hr-HR" sz="2000" b="1" dirty="0">
                <a:solidFill>
                  <a:srgbClr val="FFAD5B"/>
                </a:solidFill>
              </a:rPr>
            </a:br>
            <a:r>
              <a:rPr lang="hr-HR" sz="2000" b="1" dirty="0">
                <a:solidFill>
                  <a:srgbClr val="FFAD5B"/>
                </a:solidFill>
              </a:rPr>
              <a:t/>
            </a:r>
            <a:br>
              <a:rPr lang="hr-HR" sz="2000" b="1" dirty="0">
                <a:solidFill>
                  <a:srgbClr val="FFAD5B"/>
                </a:solidFill>
              </a:rPr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>
                <a:solidFill>
                  <a:srgbClr val="0033CC"/>
                </a:solidFill>
              </a:rPr>
              <a:t> 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>
                <a:solidFill>
                  <a:srgbClr val="FFFF00"/>
                </a:solidFill>
              </a:rPr>
              <a:t/>
            </a:r>
            <a:br>
              <a:rPr lang="hr-HR" sz="2000" b="1" dirty="0">
                <a:solidFill>
                  <a:srgbClr val="FFFF00"/>
                </a:solidFill>
              </a:rPr>
            </a:br>
            <a:r>
              <a:rPr lang="hr-HR" sz="2700" b="1" u="sng" dirty="0">
                <a:solidFill>
                  <a:srgbClr val="FFFF00"/>
                </a:solidFill>
              </a:rPr>
              <a:t>2.  KORAK</a:t>
            </a:r>
            <a:br>
              <a:rPr lang="hr-HR" sz="2700" b="1" u="sng" dirty="0">
                <a:solidFill>
                  <a:srgbClr val="FFFF00"/>
                </a:solidFill>
              </a:rPr>
            </a:br>
            <a:r>
              <a:rPr lang="hr-HR" sz="2000" b="1" u="sng" dirty="0">
                <a:solidFill>
                  <a:srgbClr val="FFFF00"/>
                </a:solidFill>
              </a:rPr>
              <a:t/>
            </a:r>
            <a:br>
              <a:rPr lang="hr-HR" sz="2000" b="1" u="sng" dirty="0">
                <a:solidFill>
                  <a:srgbClr val="FFFF00"/>
                </a:solidFill>
              </a:rPr>
            </a:br>
            <a:r>
              <a:rPr lang="hr-HR" sz="2000" b="1" dirty="0">
                <a:solidFill>
                  <a:srgbClr val="FFFF00"/>
                </a:solidFill>
              </a:rPr>
              <a:t>ČASTIMO SE </a:t>
            </a:r>
            <a:br>
              <a:rPr lang="hr-HR" sz="2000" b="1" dirty="0">
                <a:solidFill>
                  <a:srgbClr val="FFFF00"/>
                </a:solidFill>
              </a:rPr>
            </a:br>
            <a:r>
              <a:rPr lang="hr-HR" sz="2000" b="1" dirty="0">
                <a:solidFill>
                  <a:srgbClr val="FFFF00"/>
                </a:solidFill>
              </a:rPr>
              <a:t>    VOĆEM,</a:t>
            </a:r>
            <a:br>
              <a:rPr lang="hr-HR" sz="2000" b="1" dirty="0">
                <a:solidFill>
                  <a:srgbClr val="FFFF00"/>
                </a:solidFill>
              </a:rPr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> </a:t>
            </a:r>
            <a:br>
              <a:rPr lang="hr-HR" sz="2000" b="1" dirty="0"/>
            </a:br>
            <a:endParaRPr lang="hr-HR" sz="2000" b="1" u="sng" dirty="0"/>
          </a:p>
        </p:txBody>
      </p:sp>
      <p:pic>
        <p:nvPicPr>
          <p:cNvPr id="20483" name="Picture 3" descr="G:\NOVA SKUPINA - JASLICE\P1080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4916216" cy="3687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G:\NOVA SKUPINA - JASLICE\P10803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83" r="7219" b="6917"/>
          <a:stretch/>
        </p:blipFill>
        <p:spPr bwMode="auto">
          <a:xfrm>
            <a:off x="774158" y="3573016"/>
            <a:ext cx="2898113" cy="28659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G:\NOVA SKUPINA - JASLICE\P10803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23" t="49145" r="9753"/>
          <a:stretch/>
        </p:blipFill>
        <p:spPr bwMode="auto">
          <a:xfrm>
            <a:off x="4355976" y="4528908"/>
            <a:ext cx="2960736" cy="19100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73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3096344" cy="345638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2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hr-HR" sz="2200" b="1" u="sng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KORAK</a:t>
            </a:r>
            <a:r>
              <a:rPr lang="hr-HR" sz="2200" b="1" u="sng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200" b="1" u="sng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OTPATKE OD</a:t>
            </a:r>
            <a:b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VOĆA MJERIMO </a:t>
            </a:r>
            <a:b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ČAŠOM,STAVLJAMO    </a:t>
            </a:r>
            <a:b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U FLAŠU,OMJER:</a:t>
            </a:r>
            <a:b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hr-HR" sz="22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X  </a:t>
            </a:r>
            <a: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ORGANSKI</a:t>
            </a:r>
            <a:b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OTPAD</a:t>
            </a:r>
            <a:r>
              <a:rPr lang="hr-HR" sz="2000" b="1" dirty="0">
                <a:latin typeface="Aharoni" pitchFamily="2" charset="-79"/>
                <a:cs typeface="Aharoni" pitchFamily="2" charset="-79"/>
              </a:rPr>
              <a:t/>
            </a:r>
            <a:br>
              <a:rPr lang="hr-HR" sz="2000" b="1" dirty="0">
                <a:latin typeface="Aharoni" pitchFamily="2" charset="-79"/>
                <a:cs typeface="Aharoni" pitchFamily="2" charset="-79"/>
              </a:rPr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dirty="0"/>
          </a:p>
        </p:txBody>
      </p:sp>
      <p:pic>
        <p:nvPicPr>
          <p:cNvPr id="3" name="Picture 4" descr="G:\NOVA SKUPINA - JASLICE\P10803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79912" y="449625"/>
            <a:ext cx="3624978" cy="30682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NOVA SKUPINA - JASLICE\P10803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3549633"/>
            <a:ext cx="2725508" cy="28837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:\NOVA SKUPINA - JASLICE\P108034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99992" y="3549633"/>
            <a:ext cx="3468634" cy="27967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51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970784" cy="32599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  <a:b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2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2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2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hr-HR" sz="2700" b="1" u="sng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4.KORAK</a:t>
            </a:r>
            <a:r>
              <a:rPr lang="hr-HR" sz="27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7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NAKON OTPADAKA DOLAZI  </a:t>
            </a:r>
            <a:r>
              <a:rPr lang="hr-HR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RED</a:t>
            </a:r>
            <a:r>
              <a:rPr lang="hr-HR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hr-HR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SMEĐI ŠEĆER   </a:t>
            </a:r>
            <a:r>
              <a:rPr lang="hr-HR" sz="27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X  ŠEĆER</a:t>
            </a:r>
            <a:r>
              <a:rPr lang="hr-HR" sz="27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7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hr-HR" sz="2700" b="1" dirty="0">
                <a:latin typeface="Aharoni" pitchFamily="2" charset="-79"/>
                <a:cs typeface="Aharoni" pitchFamily="2" charset="-79"/>
              </a:rPr>
              <a:t/>
            </a:r>
            <a:br>
              <a:rPr lang="hr-HR" sz="2700" b="1" dirty="0">
                <a:latin typeface="Aharoni" pitchFamily="2" charset="-79"/>
                <a:cs typeface="Aharoni" pitchFamily="2" charset="-79"/>
              </a:rPr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1510" name="Picture 6" descr="G:\NOVA SKUPINA - JASLICE\P10803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91"/>
          <a:stretch/>
        </p:blipFill>
        <p:spPr bwMode="auto">
          <a:xfrm>
            <a:off x="5488693" y="404664"/>
            <a:ext cx="2664296" cy="2827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G:\NOVA SKUPINA - JASLICE\P1080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15" t="38841" r="17948"/>
          <a:stretch/>
        </p:blipFill>
        <p:spPr bwMode="auto">
          <a:xfrm rot="5400000">
            <a:off x="1030653" y="3168547"/>
            <a:ext cx="3446469" cy="238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G:\NOVA SKUPINA - JASLICE\P10803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01" r="27287"/>
          <a:stretch/>
        </p:blipFill>
        <p:spPr bwMode="auto">
          <a:xfrm>
            <a:off x="4402664" y="3501008"/>
            <a:ext cx="2172058" cy="2817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85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536" y="476673"/>
            <a:ext cx="2387154" cy="16995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hr-HR" sz="2400" b="1" u="sng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5.KORAK</a:t>
            </a:r>
            <a:br>
              <a:rPr lang="hr-HR" sz="2400" b="1" u="sng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SADA DOLAZI </a:t>
            </a: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RED</a:t>
            </a: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VODA</a:t>
            </a:r>
            <a:b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10 </a:t>
            </a: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X VODA</a:t>
            </a:r>
          </a:p>
        </p:txBody>
      </p:sp>
      <p:pic>
        <p:nvPicPr>
          <p:cNvPr id="2" name="Picture 2" descr="G:\NOVA SKUPINA - JASLICE\P108036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73"/>
          <a:stretch/>
        </p:blipFill>
        <p:spPr bwMode="auto">
          <a:xfrm>
            <a:off x="3779912" y="843737"/>
            <a:ext cx="3672408" cy="186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G:\NOVA SKUPINA - JASLICE\P108036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84556" y="3261721"/>
            <a:ext cx="2391699" cy="253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G:\NOVA SKUPINA - JASLICE\P108037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49176" y="2924944"/>
            <a:ext cx="2330736" cy="296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85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2530475" cy="196788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STAVILI SMO:</a:t>
            </a:r>
            <a:br>
              <a:rPr lang="hr-H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OTPADKE VOĆA,</a:t>
            </a:r>
            <a:br>
              <a:rPr lang="hr-H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SMEĐI ŠEĆER I</a:t>
            </a:r>
            <a:br>
              <a:rPr lang="hr-H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VODU U OMJERU</a:t>
            </a:r>
            <a:br>
              <a:rPr lang="hr-H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3 X 1 X 10</a:t>
            </a:r>
          </a:p>
        </p:txBody>
      </p:sp>
      <p:pic>
        <p:nvPicPr>
          <p:cNvPr id="23555" name="Picture 2" descr="G:\NOVA SKUPINA - JASLICE\P10803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82875"/>
            <a:ext cx="237807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G:\NOVA SKUPINA - JASLICE\P10803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484313"/>
            <a:ext cx="201612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G:\NOVA SKUPINA - JASLICE\P10803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16113"/>
            <a:ext cx="1824037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97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8"/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5759450" cy="11525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De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OTPADNI ENZIM</a:t>
            </a:r>
          </a:p>
        </p:txBody>
      </p:sp>
      <p:sp>
        <p:nvSpPr>
          <p:cNvPr id="3075" name="WordArt 9"/>
          <p:cNvSpPr>
            <a:spLocks noChangeArrowheads="1" noChangeShapeType="1" noTextEdit="1"/>
          </p:cNvSpPr>
          <p:nvPr/>
        </p:nvSpPr>
        <p:spPr bwMode="auto">
          <a:xfrm>
            <a:off x="2411413" y="2349500"/>
            <a:ext cx="4105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ČUDOTVORNA OTOPINA</a:t>
            </a:r>
          </a:p>
        </p:txBody>
      </p:sp>
      <p:sp>
        <p:nvSpPr>
          <p:cNvPr id="3076" name="WordArt 10"/>
          <p:cNvSpPr>
            <a:spLocks noChangeArrowheads="1" noChangeShapeType="1" noTextEdit="1"/>
          </p:cNvSpPr>
          <p:nvPr/>
        </p:nvSpPr>
        <p:spPr bwMode="auto">
          <a:xfrm>
            <a:off x="3635375" y="3357563"/>
            <a:ext cx="1800225" cy="4286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 Black"/>
              </a:rPr>
              <a:t>FBS</a:t>
            </a:r>
          </a:p>
        </p:txBody>
      </p:sp>
      <p:sp>
        <p:nvSpPr>
          <p:cNvPr id="3077" name="WordArt 11"/>
          <p:cNvSpPr>
            <a:spLocks noChangeArrowheads="1" noChangeShapeType="1" noTextEdit="1"/>
          </p:cNvSpPr>
          <p:nvPr/>
        </p:nvSpPr>
        <p:spPr bwMode="auto">
          <a:xfrm>
            <a:off x="1403350" y="4149725"/>
            <a:ext cx="640873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Fermentirani Biljni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  Sok</a:t>
            </a:r>
          </a:p>
        </p:txBody>
      </p:sp>
    </p:spTree>
    <p:extLst>
      <p:ext uri="{BB962C8B-B14F-4D97-AF65-F5344CB8AC3E}">
        <p14:creationId xmlns:p14="http://schemas.microsoft.com/office/powerpoint/2010/main" xmlns="" val="8273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8_PANA\P1080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843" y="620688"/>
            <a:ext cx="3228287" cy="242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8_PANA\P1080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8293" y="2746603"/>
            <a:ext cx="3758207" cy="28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8_PANA\P1080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9655" y="3946847"/>
            <a:ext cx="30722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1543302"/>
            <a:ext cx="2088232" cy="576064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hr-HR" sz="40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30.2.</a:t>
            </a:r>
          </a:p>
        </p:txBody>
      </p:sp>
    </p:spTree>
    <p:extLst>
      <p:ext uri="{BB962C8B-B14F-4D97-AF65-F5344CB8AC3E}">
        <p14:creationId xmlns:p14="http://schemas.microsoft.com/office/powerpoint/2010/main" xmlns="" val="5005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CIM\108_PANA\P10809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312" y="2270670"/>
            <a:ext cx="4559331" cy="34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108_PANA\P10809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4411552" y="1669460"/>
            <a:ext cx="3934811" cy="46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46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2800" b="0" dirty="0">
                <a:latin typeface="Berlin Sans FB" pitchFamily="34" charset="0"/>
              </a:rPr>
              <a:t>13.4.2015. NAKON 3 MJESECA CJEDIMO ENZIM</a:t>
            </a:r>
          </a:p>
        </p:txBody>
      </p:sp>
      <p:pic>
        <p:nvPicPr>
          <p:cNvPr id="1026" name="Picture 2" descr="C:\Users\Notebook\Desktop\ENZIM\13. 4. 2015. CJEĐENJE, ZAKOPAVANJE\P108095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1556792"/>
            <a:ext cx="3113806" cy="23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tebook\Desktop\ENZIM\13. 4. 2015. CJEĐENJE, ZAKOPAVANJE\P108095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23928" y="1891323"/>
            <a:ext cx="2147717" cy="17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otebook\Desktop\ENZIM\13. 4. 2015. CJEĐENJE, ZAKOPAVANJE\P10809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1684960" cy="224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otebook\Desktop\ENZIM\13. 4. 2015. CJEĐENJE, ZAKOPAVANJE\P10809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2180086" cy="16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otebook\Desktop\ENZIM\13. 4. 2015. CJEĐENJE, ZAKOPAVANJE\P108097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640" y="4115088"/>
            <a:ext cx="2730765" cy="20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68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rmAutofit/>
          </a:bodyPr>
          <a:lstStyle/>
          <a:p>
            <a:r>
              <a:rPr lang="hr-HR" sz="2800" b="0" dirty="0">
                <a:latin typeface="Berlin Sans FB" pitchFamily="34" charset="0"/>
              </a:rPr>
              <a:t>VOĆNE OSTATKE ENZIMA ODNESLI U RUŽIČNJAK</a:t>
            </a:r>
          </a:p>
        </p:txBody>
      </p:sp>
      <p:pic>
        <p:nvPicPr>
          <p:cNvPr id="2050" name="Picture 2" descr="C:\Users\Notebook\Desktop\ENZIM\13. 4. 2015. CJEĐENJE, ZAKOPAVANJE\P109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72816"/>
            <a:ext cx="3363211" cy="44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otebook\Desktop\ENZIM\13. 4. 2015. CJEĐENJE, ZAKOPAVANJE\P1090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3310352" cy="24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52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r-HR" sz="2800" b="0" dirty="0">
                <a:latin typeface="Berlin Sans FB" pitchFamily="34" charset="0"/>
              </a:rPr>
              <a:t>21.4.2015. ODRŽAN MEĐUŽUPANIJSKI SEMINAR</a:t>
            </a:r>
            <a:br>
              <a:rPr lang="hr-HR" sz="2800" b="0" dirty="0">
                <a:latin typeface="Berlin Sans FB" pitchFamily="34" charset="0"/>
              </a:rPr>
            </a:br>
            <a:r>
              <a:rPr lang="hr-HR" sz="2800" b="0" dirty="0">
                <a:latin typeface="Berlin Sans FB" pitchFamily="34" charset="0"/>
              </a:rPr>
              <a:t>ENZIM PODIJELILI </a:t>
            </a:r>
            <a:r>
              <a:rPr lang="hr-HR" sz="2800" b="0" dirty="0">
                <a:latin typeface="Berlin Sans FB" pitchFamily="34" charset="0"/>
              </a:rPr>
              <a:t>NA</a:t>
            </a:r>
            <a:r>
              <a:rPr lang="hr-HR" sz="2800" b="0" dirty="0">
                <a:latin typeface="Berlin Sans FB" pitchFamily="34" charset="0"/>
              </a:rPr>
              <a:t> RADIONICAMA 50kom.</a:t>
            </a:r>
          </a:p>
        </p:txBody>
      </p:sp>
      <p:pic>
        <p:nvPicPr>
          <p:cNvPr id="3074" name="Picture 2" descr="C:\Users\Notebook\Desktop\SEMINAR\SEMINAR 21.4.2015\P10901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694" y="1844824"/>
            <a:ext cx="3642510" cy="27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otebook\Desktop\SEMINAR\SEMINAR 21.4.2015\P10900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2853018" cy="38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otebook\Desktop\SEMINAR\OKRUGLI STOL 22.4.2015\P10901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35696" y="4844808"/>
            <a:ext cx="1800200" cy="142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95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0" dirty="0">
                <a:latin typeface="Berlin Sans FB" pitchFamily="34" charset="0"/>
              </a:rPr>
              <a:t>22.4.2015. „OKRUGLI STOL”DJEČJEG VRTIĆA SS</a:t>
            </a:r>
            <a:br>
              <a:rPr lang="hr-HR" sz="2800" b="0" dirty="0">
                <a:latin typeface="Berlin Sans FB" pitchFamily="34" charset="0"/>
              </a:rPr>
            </a:br>
            <a:r>
              <a:rPr lang="hr-HR" sz="2800" b="0" dirty="0">
                <a:latin typeface="Berlin Sans FB" pitchFamily="34" charset="0"/>
              </a:rPr>
              <a:t>           PODIJELILI SUDIONICIMA</a:t>
            </a:r>
          </a:p>
        </p:txBody>
      </p:sp>
      <p:pic>
        <p:nvPicPr>
          <p:cNvPr id="4098" name="Picture 2" descr="C:\Users\Notebook\Desktop\SEMINAR\OKRUGLI STOL 22.4.2015\P10901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99592" y="2564904"/>
            <a:ext cx="2736303" cy="2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otebook\Desktop\SEMINAR\OKRUGLI STOL 22.4.2015\P109013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67944" y="2564904"/>
            <a:ext cx="4174535" cy="28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9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>
                <a:latin typeface="Berlin Sans FB" pitchFamily="34" charset="0"/>
              </a:rPr>
              <a:t>EKO-RODITERLJIMA 7.5.2015. </a:t>
            </a:r>
            <a:endParaRPr lang="hr-HR" sz="2800" dirty="0">
              <a:latin typeface="Berlin Sans FB" pitchFamily="34" charset="0"/>
            </a:endParaRPr>
          </a:p>
        </p:txBody>
      </p:sp>
      <p:pic>
        <p:nvPicPr>
          <p:cNvPr id="5122" name="Picture 2" descr="G:\DCIM\109_PANA\P109028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43607" y="2420888"/>
            <a:ext cx="2606495" cy="27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9_PANA\P109028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95936" y="2708920"/>
            <a:ext cx="4176464" cy="28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55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TO JE VIŠENAMJENSKO SREDSTVO ZA ČIŠĆENJE KOJE JE POTPUNO PRIRODNO, EKOLOŠKO, NEOTROVNO, </a:t>
            </a: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BEZ</a:t>
            </a: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KEMIKALIJA, MOŽE SE NAPRAVITI KOD KUĆE, OD KUHINJSKIH OTPADAKA.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800" b="1" dirty="0"/>
          </a:p>
          <a:p>
            <a:pPr>
              <a:buFont typeface="Wingdings" pitchFamily="2" charset="2"/>
              <a:buChar char="v"/>
              <a:defRPr/>
            </a:pPr>
            <a:r>
              <a:rPr lang="hr-HR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OTPADNI ENZIM JE SPAS ZA ZEMLJU!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800" b="1" dirty="0">
              <a:solidFill>
                <a:srgbClr val="FFCC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KAD BI SVAKO DOMAĆINSTVO PRETVARALO SVOJ</a:t>
            </a:r>
            <a:r>
              <a:rPr lang="hr-H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</a:t>
            </a:r>
            <a:r>
              <a:rPr lang="hr-HR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OTPAD U ENZIM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ŽIVJELI BISMO U ČISTOM, NEZAGAĐENOM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OKOLIŠU.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8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800" b="1" dirty="0">
              <a:solidFill>
                <a:srgbClr val="FFCC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8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752"/>
          </a:xfrm>
        </p:spPr>
        <p:txBody>
          <a:bodyPr>
            <a:normAutofit/>
          </a:bodyPr>
          <a:lstStyle/>
          <a:p>
            <a:pPr algn="l" eaLnBrk="1" hangingPunct="1"/>
            <a:r>
              <a:rPr lang="hr-HR" sz="3600" b="1" dirty="0">
                <a:solidFill>
                  <a:srgbClr val="FFCC00"/>
                </a:solidFill>
              </a:rPr>
              <a:t>         </a:t>
            </a:r>
            <a:r>
              <a:rPr lang="hr-HR" sz="3600" b="1" u="sng" dirty="0">
                <a:solidFill>
                  <a:srgbClr val="FFFF00"/>
                </a:solidFill>
              </a:rPr>
              <a:t>ŠTO JE OTPADNI ENZIM?</a:t>
            </a:r>
          </a:p>
        </p:txBody>
      </p:sp>
      <p:pic>
        <p:nvPicPr>
          <p:cNvPr id="3076" name="Picture 5" descr="planeta zeml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68960"/>
            <a:ext cx="11160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55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234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 Smjesa</a:t>
            </a:r>
            <a:r>
              <a:rPr lang="hr-HR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može stajati i duže, što duže to bolje, 6   </a:t>
            </a:r>
            <a:b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    mjeseci ili više, ali minimalno mora odstajati 3        </a:t>
            </a:r>
            <a:b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    mjeseca.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r-H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Ako</a:t>
            </a:r>
            <a:r>
              <a:rPr lang="hr-HR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nemamo odmah 3 mjere otpadaka, stavlja se   </a:t>
            </a:r>
            <a:b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    voda i šećer i trenutna količina. Ostalo se može  </a:t>
            </a:r>
            <a:b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    dodavati, ali fermentacija traje 3 mjeseca od  </a:t>
            </a:r>
            <a:b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    zadnjeg dana kad je postignuta potrebna mjera.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hr-HR" sz="28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Prilikom </a:t>
            </a:r>
            <a: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fermentacije važno je da sastojci nisu  </a:t>
            </a:r>
            <a:b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   izravno izloženi sunčevoj svjetlosti i da se čuvaju na  </a:t>
            </a:r>
            <a:b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   sobnoj temperaturi, na suhom mjestu.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hr-HR" sz="2800" b="1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18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algn="l" eaLnBrk="1" hangingPunct="1"/>
            <a:r>
              <a:rPr lang="hr-HR" sz="3200" b="1" dirty="0">
                <a:solidFill>
                  <a:srgbClr val="0033CC"/>
                </a:solidFill>
              </a:rPr>
              <a:t>            </a:t>
            </a:r>
            <a:r>
              <a:rPr lang="hr-HR" sz="32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DODATNA </a:t>
            </a:r>
            <a:r>
              <a:rPr lang="hr-HR" sz="36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NAPOMENA</a:t>
            </a:r>
          </a:p>
        </p:txBody>
      </p:sp>
    </p:spTree>
    <p:extLst>
      <p:ext uri="{BB962C8B-B14F-4D97-AF65-F5344CB8AC3E}">
        <p14:creationId xmlns:p14="http://schemas.microsoft.com/office/powerpoint/2010/main" xmlns="" val="3681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7481" y="1052736"/>
            <a:ext cx="777686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hr-HR" sz="2800" b="1" dirty="0">
              <a:solidFill>
                <a:srgbClr val="FFFF00"/>
              </a:solidFill>
              <a:latin typeface="Tahoma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800" b="1" dirty="0">
                <a:solidFill>
                  <a:srgbClr val="FFFF00"/>
                </a:solidFill>
                <a:latin typeface="Tahoma" pitchFamily="34" charset="0"/>
              </a:rPr>
              <a:t>4. Nakon </a:t>
            </a:r>
            <a:r>
              <a:rPr lang="hr-HR" sz="2800" dirty="0">
                <a:solidFill>
                  <a:prstClr val="white"/>
                </a:solidFill>
                <a:latin typeface="Tahoma" pitchFamily="34" charset="0"/>
              </a:rPr>
              <a:t>što je napravljen, </a:t>
            </a:r>
            <a:r>
              <a:rPr lang="hr-HR" sz="2800" b="1" dirty="0">
                <a:solidFill>
                  <a:srgbClr val="FFFF00"/>
                </a:solidFill>
                <a:latin typeface="Tahoma" pitchFamily="34" charset="0"/>
              </a:rPr>
              <a:t>ENZIM</a:t>
            </a:r>
            <a:r>
              <a:rPr lang="hr-HR" sz="2800" dirty="0">
                <a:solidFill>
                  <a:srgbClr val="FFCC00"/>
                </a:solidFill>
                <a:latin typeface="Tahoma" pitchFamily="34" charset="0"/>
              </a:rPr>
              <a:t> </a:t>
            </a:r>
            <a:r>
              <a:rPr lang="hr-HR" sz="2800" dirty="0">
                <a:solidFill>
                  <a:prstClr val="white"/>
                </a:solidFill>
                <a:latin typeface="Tahoma" pitchFamily="34" charset="0"/>
              </a:rPr>
              <a:t>nema rok    </a:t>
            </a:r>
            <a:br>
              <a:rPr lang="hr-HR" sz="2800" dirty="0">
                <a:solidFill>
                  <a:prstClr val="white"/>
                </a:solidFill>
                <a:latin typeface="Tahoma" pitchFamily="34" charset="0"/>
              </a:rPr>
            </a:br>
            <a:r>
              <a:rPr lang="hr-HR" sz="2800" dirty="0">
                <a:solidFill>
                  <a:prstClr val="white"/>
                </a:solidFill>
                <a:latin typeface="Tahoma" pitchFamily="34" charset="0"/>
              </a:rPr>
              <a:t>    trajanja.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hr-HR" sz="2800" dirty="0">
                <a:solidFill>
                  <a:prstClr val="white"/>
                </a:solidFill>
                <a:latin typeface="Tahoma" pitchFamily="34" charset="0"/>
              </a:rPr>
              <a:t> </a:t>
            </a:r>
            <a:endParaRPr lang="hr-HR" sz="2800" dirty="0">
              <a:solidFill>
                <a:srgbClr val="FFFF00"/>
              </a:solidFill>
              <a:latin typeface="Tahoma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800" b="1" dirty="0">
                <a:solidFill>
                  <a:srgbClr val="FFFF00"/>
                </a:solidFill>
                <a:latin typeface="Tahoma" pitchFamily="34" charset="0"/>
              </a:rPr>
              <a:t>5. Boja</a:t>
            </a:r>
            <a:r>
              <a:rPr lang="hr-HR" sz="28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hr-HR" sz="2800" dirty="0">
                <a:solidFill>
                  <a:prstClr val="white"/>
                </a:solidFill>
                <a:latin typeface="Tahoma" pitchFamily="34" charset="0"/>
              </a:rPr>
              <a:t>će ovisiti o sastojcima, ali ne smije biti   </a:t>
            </a:r>
            <a:br>
              <a:rPr lang="hr-HR" sz="2800" dirty="0">
                <a:solidFill>
                  <a:prstClr val="white"/>
                </a:solidFill>
                <a:latin typeface="Tahoma" pitchFamily="34" charset="0"/>
              </a:rPr>
            </a:br>
            <a:r>
              <a:rPr lang="hr-HR" sz="2800" dirty="0">
                <a:solidFill>
                  <a:prstClr val="white"/>
                </a:solidFill>
                <a:latin typeface="Tahoma" pitchFamily="34" charset="0"/>
              </a:rPr>
              <a:t>    crna, kad bi bila crna značilo bi da enzim nije </a:t>
            </a:r>
            <a:br>
              <a:rPr lang="hr-HR" sz="2800" dirty="0">
                <a:solidFill>
                  <a:prstClr val="white"/>
                </a:solidFill>
                <a:latin typeface="Tahoma" pitchFamily="34" charset="0"/>
              </a:rPr>
            </a:br>
            <a:r>
              <a:rPr lang="hr-HR" sz="2800" dirty="0">
                <a:solidFill>
                  <a:prstClr val="white"/>
                </a:solidFill>
                <a:latin typeface="Tahoma" pitchFamily="34" charset="0"/>
              </a:rPr>
              <a:t>    uspio. Treba dodati još jednu mjeru smeđeg  </a:t>
            </a:r>
            <a:br>
              <a:rPr lang="hr-HR" sz="2800" dirty="0">
                <a:solidFill>
                  <a:prstClr val="white"/>
                </a:solidFill>
                <a:latin typeface="Tahoma" pitchFamily="34" charset="0"/>
              </a:rPr>
            </a:br>
            <a:r>
              <a:rPr lang="hr-HR" sz="2800" dirty="0">
                <a:solidFill>
                  <a:prstClr val="white"/>
                </a:solidFill>
                <a:latin typeface="Tahoma" pitchFamily="34" charset="0"/>
              </a:rPr>
              <a:t>    šećera ostaviti da fermentira naredna tri </a:t>
            </a:r>
            <a:br>
              <a:rPr lang="hr-HR" sz="2800" dirty="0">
                <a:solidFill>
                  <a:prstClr val="white"/>
                </a:solidFill>
                <a:latin typeface="Tahoma" pitchFamily="34" charset="0"/>
              </a:rPr>
            </a:br>
            <a:r>
              <a:rPr lang="hr-HR" sz="2800" dirty="0">
                <a:solidFill>
                  <a:prstClr val="white"/>
                </a:solidFill>
                <a:latin typeface="Tahoma" pitchFamily="34" charset="0"/>
              </a:rPr>
              <a:t>    mjeseca.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hr-HR" sz="2800" dirty="0">
                <a:solidFill>
                  <a:prstClr val="white"/>
                </a:solidFill>
                <a:latin typeface="Tahoma" pitchFamily="34" charset="0"/>
              </a:rPr>
              <a:t> </a:t>
            </a:r>
            <a:endParaRPr lang="hr-HR" sz="2800" dirty="0">
              <a:solidFill>
                <a:srgbClr val="FFFF00"/>
              </a:solidFill>
              <a:latin typeface="Tahoma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hr-HR" sz="2800" b="1" dirty="0">
                <a:solidFill>
                  <a:srgbClr val="FFFF00"/>
                </a:solidFill>
                <a:latin typeface="Tahoma" pitchFamily="34" charset="0"/>
              </a:rPr>
              <a:t>6. Ako </a:t>
            </a:r>
            <a:r>
              <a:rPr lang="hr-HR" sz="2800" dirty="0">
                <a:solidFill>
                  <a:prstClr val="white"/>
                </a:solidFill>
                <a:latin typeface="Tahoma" pitchFamily="34" charset="0"/>
              </a:rPr>
              <a:t>je miris neugodan može se staviti kora   </a:t>
            </a:r>
            <a:br>
              <a:rPr lang="hr-HR" sz="2800" dirty="0">
                <a:solidFill>
                  <a:prstClr val="white"/>
                </a:solidFill>
                <a:latin typeface="Tahoma" pitchFamily="34" charset="0"/>
              </a:rPr>
            </a:br>
            <a:r>
              <a:rPr lang="hr-HR" sz="2800" dirty="0">
                <a:solidFill>
                  <a:prstClr val="white"/>
                </a:solidFill>
                <a:latin typeface="Tahoma" pitchFamily="34" charset="0"/>
              </a:rPr>
              <a:t>    od limuna ili naranče. </a:t>
            </a:r>
          </a:p>
        </p:txBody>
      </p:sp>
    </p:spTree>
    <p:extLst>
      <p:ext uri="{BB962C8B-B14F-4D97-AF65-F5344CB8AC3E}">
        <p14:creationId xmlns:p14="http://schemas.microsoft.com/office/powerpoint/2010/main" xmlns="" val="14210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277180" y="332656"/>
            <a:ext cx="8229600" cy="288032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700" b="1" u="sng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700" b="1" u="sng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7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 </a:t>
            </a:r>
            <a:r>
              <a:rPr lang="hr-HR" sz="29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Enzim   </a:t>
            </a:r>
            <a:r>
              <a:rPr lang="hr-HR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se koristi isključivo za vanjsku    </a:t>
            </a:r>
            <a:br>
              <a:rPr lang="hr-HR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hr-HR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upotrebu.Verzija koja se  može koristiti za    </a:t>
            </a:r>
            <a:br>
              <a:rPr lang="hr-HR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piće radi se na isti  način, ali se koristi    </a:t>
            </a:r>
            <a:br>
              <a:rPr lang="hr-HR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cijelo voće, a  ne otpaci, umjesto šećera se     </a:t>
            </a:r>
            <a:br>
              <a:rPr lang="hr-HR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koristi med i fermentacija traje 6 mjeseci</a:t>
            </a:r>
            <a:r>
              <a:rPr lang="hr-HR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hr-HR" sz="2000" b="1" dirty="0">
                <a:latin typeface="Aharoni" pitchFamily="2" charset="-79"/>
                <a:cs typeface="Aharoni" pitchFamily="2" charset="-79"/>
              </a:rPr>
              <a:t/>
            </a:r>
            <a:br>
              <a:rPr lang="hr-HR" sz="2000" b="1" dirty="0">
                <a:latin typeface="Aharoni" pitchFamily="2" charset="-79"/>
                <a:cs typeface="Aharoni" pitchFamily="2" charset="-79"/>
              </a:rPr>
            </a:br>
            <a:endParaRPr lang="hr-HR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637" y="3501008"/>
            <a:ext cx="78488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8.  </a:t>
            </a:r>
            <a:r>
              <a:rPr lang="hr-HR" sz="2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Zapišite datum  </a:t>
            </a:r>
            <a:r>
              <a:rPr lang="hr-HR" sz="2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„PROIZVODNJE”  </a:t>
            </a:r>
            <a:r>
              <a:rPr lang="hr-HR" sz="2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hr-HR" sz="2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33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nakon      </a:t>
            </a:r>
            <a:br>
              <a:rPr lang="hr-HR" sz="2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3 mjeseca dobivate  enzim koji je spreman    </a:t>
            </a:r>
            <a:br>
              <a:rPr lang="hr-HR" sz="2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za različitu upotrebu!!!</a:t>
            </a:r>
            <a:endParaRPr lang="hr-HR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8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20688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srgbClr val="FFFF00"/>
                </a:solidFill>
                <a:latin typeface="Tahoma" pitchFamily="34" charset="0"/>
              </a:rPr>
              <a:t>* Svaki je dan </a:t>
            </a: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potrebno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 kratko otvoriti i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 ponovo zatvoriti bocu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 tako da izađu plinovi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 koji se stvaraju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 tijekom procesa.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 b="1" dirty="0">
              <a:solidFill>
                <a:srgbClr val="FFFF00"/>
              </a:solidFill>
              <a:latin typeface="Tahoma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srgbClr val="FFFF00"/>
                </a:solidFill>
                <a:latin typeface="Tahoma" pitchFamily="34" charset="0"/>
              </a:rPr>
              <a:t>* Nakon 3 mjeseca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srgbClr val="0033CC"/>
                </a:solidFill>
                <a:latin typeface="Tahoma" pitchFamily="34" charset="0"/>
              </a:rPr>
              <a:t>    </a:t>
            </a: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smjesa se procjedi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 kroz gazu i dobivena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 tekućina se koristi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 kao enzim. Ostaci se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prstClr val="white"/>
                </a:solidFill>
                <a:latin typeface="Tahoma" pitchFamily="34" charset="0"/>
              </a:rPr>
              <a:t>    mogu osušiti i koristiti kao prirodno  gnojivo.</a:t>
            </a:r>
          </a:p>
        </p:txBody>
      </p:sp>
      <p:pic>
        <p:nvPicPr>
          <p:cNvPr id="5" name="Picture 4" descr="http://eko-virovitica.blog.hr/slike/m/sam_4915.jpg">
            <a:hlinkClick r:id="rId2" tgtFrame="_blank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73" r="15909"/>
          <a:stretch/>
        </p:blipFill>
        <p:spPr bwMode="auto">
          <a:xfrm>
            <a:off x="4572000" y="2204864"/>
            <a:ext cx="1584176" cy="263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8" descr="fotografija30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3" r="14001" b="15688"/>
          <a:stretch>
            <a:fillRect/>
          </a:stretch>
        </p:blipFill>
        <p:spPr bwMode="auto">
          <a:xfrm>
            <a:off x="6588224" y="980728"/>
            <a:ext cx="1296987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5c4b3cf3-DSCI17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75" t="13719" r="39653" b="49849"/>
          <a:stretch>
            <a:fillRect/>
          </a:stretch>
        </p:blipFill>
        <p:spPr bwMode="auto">
          <a:xfrm>
            <a:off x="6588224" y="3252177"/>
            <a:ext cx="158432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09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2950" cy="1800200"/>
          </a:xfrm>
        </p:spPr>
        <p:txBody>
          <a:bodyPr>
            <a:normAutofit fontScale="90000"/>
          </a:bodyPr>
          <a:lstStyle/>
          <a:p>
            <a:pPr marL="381000" indent="-381000">
              <a:lnSpc>
                <a:spcPct val="90000"/>
              </a:lnSpc>
            </a:pPr>
            <a: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hr-HR" sz="2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hr-H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Može se koristiti različito voće i  </a:t>
            </a:r>
            <a:r>
              <a:rPr lang="hr-HR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povrće,</a:t>
            </a:r>
            <a:r>
              <a:rPr lang="hr-H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vrlo je važno da nije kuhano </a:t>
            </a:r>
            <a:r>
              <a:rPr lang="hr-HR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već sirovo    </a:t>
            </a:r>
            <a:r>
              <a:rPr lang="hr-H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hr-HR" sz="3200" b="1" dirty="0">
                <a:latin typeface="Calibri" pitchFamily="34" charset="0"/>
              </a:rPr>
              <a:t/>
            </a:r>
            <a:br>
              <a:rPr lang="hr-HR" sz="3200" b="1" dirty="0">
                <a:latin typeface="Calibri" pitchFamily="34" charset="0"/>
              </a:rPr>
            </a:br>
            <a:endParaRPr lang="hr-HR" sz="3200" b="1" dirty="0">
              <a:latin typeface="Calibri" pitchFamily="34" charset="0"/>
            </a:endParaRPr>
          </a:p>
        </p:txBody>
      </p:sp>
      <p:pic>
        <p:nvPicPr>
          <p:cNvPr id="3" name="Picture 5" descr="bio enz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457450"/>
            <a:ext cx="3889375" cy="291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i1285.photobucket.com/albums/a583/Camellia001/IMG_1928_zps5ea309d8.jpg"/>
          <p:cNvPicPr/>
          <p:nvPr/>
        </p:nvPicPr>
        <p:blipFill rotWithShape="1">
          <a:blip r:embed="rId3" cstate="print"/>
          <a:srcRect l="11250" t="6406" r="12917" b="49219"/>
          <a:stretch/>
        </p:blipFill>
        <p:spPr bwMode="auto">
          <a:xfrm>
            <a:off x="5651500" y="2276475"/>
            <a:ext cx="1552575" cy="132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http://i1285.photobucket.com/albums/a583/Camellia001/IMG_1928_zps5ea309d8.jpg"/>
          <p:cNvPicPr/>
          <p:nvPr/>
        </p:nvPicPr>
        <p:blipFill rotWithShape="1">
          <a:blip r:embed="rId3" cstate="print"/>
          <a:srcRect l="13958" t="55156" r="15001" b="10938"/>
          <a:stretch/>
        </p:blipFill>
        <p:spPr bwMode="auto">
          <a:xfrm rot="10800000">
            <a:off x="5540375" y="4010025"/>
            <a:ext cx="1825625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134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hr-HR" sz="3600" b="1" dirty="0"/>
              <a:t> </a:t>
            </a:r>
            <a:r>
              <a:rPr lang="hr-HR" sz="4000" b="1" dirty="0">
                <a:solidFill>
                  <a:srgbClr val="FFFF00"/>
                </a:solidFill>
              </a:rPr>
              <a:t>UPOTREBA OTPADNOG ENZIMA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2170113"/>
            <a:ext cx="4680520" cy="46878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400" b="1" dirty="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400" b="1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r-HR" sz="2400" b="1" dirty="0">
                <a:solidFill>
                  <a:srgbClr val="FFFF00"/>
                </a:solidFill>
              </a:rPr>
              <a:t>   </a:t>
            </a:r>
            <a: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Nakon </a:t>
            </a:r>
            <a:r>
              <a:rPr lang="hr-H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što je naš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r-H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otpadni enzim spreman  </a:t>
            </a:r>
            <a:br>
              <a:rPr lang="hr-H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za upotrebu, razrjeđuje  </a:t>
            </a:r>
            <a:br>
              <a:rPr lang="hr-H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se s vodom u omjeru: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1:1000.,ili      </a:t>
            </a:r>
            <a:b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 žlica na </a:t>
            </a:r>
            <a: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litru</a:t>
            </a:r>
            <a:r>
              <a:rPr lang="hr-HR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vode.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800" b="1" dirty="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800" dirty="0">
                <a:solidFill>
                  <a:srgbClr val="FFCC00"/>
                </a:solidFill>
              </a:rPr>
              <a:t>               </a:t>
            </a:r>
          </a:p>
        </p:txBody>
      </p:sp>
      <p:pic>
        <p:nvPicPr>
          <p:cNvPr id="12292" name="Picture 5" descr="5c4b3cf3-DSCI17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75" t="13719" r="39653" b="49849"/>
          <a:stretch>
            <a:fillRect/>
          </a:stretch>
        </p:blipFill>
        <p:spPr>
          <a:xfrm>
            <a:off x="5076056" y="2204864"/>
            <a:ext cx="2521545" cy="1872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9" descr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314"/>
          <a:stretch>
            <a:fillRect/>
          </a:stretch>
        </p:blipFill>
        <p:spPr bwMode="auto">
          <a:xfrm>
            <a:off x="5652120" y="4293096"/>
            <a:ext cx="1406525" cy="2012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303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320</Words>
  <Application>Microsoft Office PowerPoint</Application>
  <PresentationFormat>On-screen Show (4:3)</PresentationFormat>
  <Paragraphs>93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Thatch</vt:lpstr>
      <vt:lpstr>1_Thatch</vt:lpstr>
      <vt:lpstr>2_Thatch</vt:lpstr>
      <vt:lpstr>3_Thatch</vt:lpstr>
      <vt:lpstr>4_Thatch</vt:lpstr>
      <vt:lpstr>5_Thatch</vt:lpstr>
      <vt:lpstr>6_Thatch</vt:lpstr>
      <vt:lpstr>7_Thatch</vt:lpstr>
      <vt:lpstr>8_Thatch</vt:lpstr>
      <vt:lpstr>9_Thatch</vt:lpstr>
      <vt:lpstr>10_Thatch</vt:lpstr>
      <vt:lpstr>Eko skupina sa svojim odgajateljicama  Snježanom Dobrinić i Mirjanom Šebalj nekoliko mjeseci  istraživale ČUDOTVORNU OTOPINU.   Zajedno sa djecom pripremili i promatrali tijek njegovog sazrijevanja. Stvorili  projekt koji će pomoći mnogima u bržoj realizaciji.  PROMOVIRALE ga na sastanku EKO-ODBORA u objektu bubamara u listopadu 2014. Svoj projekt predstavili na Stručnom skupu u Različku, roditeljima eko-skupine, velikom broju prijatelja.   </vt:lpstr>
      <vt:lpstr>Slide 2</vt:lpstr>
      <vt:lpstr>         ŠTO JE OTPADNI ENZIM?</vt:lpstr>
      <vt:lpstr>            DODATNA NAPOMENA</vt:lpstr>
      <vt:lpstr>Slide 5</vt:lpstr>
      <vt:lpstr>    7.  Enzim   se koristi isključivo za vanjsku          upotrebu.Verzija koja se  može koristiti za          piće radi se na isti  način, ali se koristi          cijelo voće, a  ne otpaci, umjesto šećera se           koristi med i fermentacija traje 6 mjeseci. </vt:lpstr>
      <vt:lpstr>Slide 7</vt:lpstr>
      <vt:lpstr>*  Može se koristiti različito voće i  povrće,  vrlo je važno da nije kuhano već sirovo            </vt:lpstr>
      <vt:lpstr> UPOTREBA OTPADNOG ENZIMA </vt:lpstr>
      <vt:lpstr>Slide 10</vt:lpstr>
      <vt:lpstr>Slide 11</vt:lpstr>
      <vt:lpstr>Slide 12</vt:lpstr>
      <vt:lpstr>Slide 13</vt:lpstr>
      <vt:lpstr>   ZAJEDNO S DJECOM POKRENULI SMO SVOJ  PRVI        OTPADNI ENZIM – ČUDOTVORNE OTOPINE „                                 17.1.2015.   TIJEK NAŠIH AKTIVNOSTI            1. KORAK:  ŠTO NAM JE POTREBNO?  * RAZLIČITO  VOĆE, * SMEĐI  ŠEĆER, * PLASTIČNA  FLAŠA S     PUMPICOM  DA NE    MORAMO  SVAKI DAN    OTVARATI  BOCU.  </vt:lpstr>
      <vt:lpstr>                                  2.  KORAK  ČASTIMO SE      VOĆEM,    </vt:lpstr>
      <vt:lpstr>           3. KORAK     OTPATKE OD    VOĆA MJERIMO     ČAŠOM,STAVLJAMO        U FLAŠU,OMJER:    3 X  ORGANSKI          OTPAD   </vt:lpstr>
      <vt:lpstr>                                         4.KORAK  NAKON OTPADAKA DOLAZI  RED NA SMEĐI ŠEĆER   1 X  ŠEĆER                 </vt:lpstr>
      <vt:lpstr>   5.KORAK  SADA DOLAZI NA RED VODA   10 X VODA</vt:lpstr>
      <vt:lpstr>STAVILI SMO: OTPADKE VOĆA, SMEĐI ŠEĆER I VODU U OMJERU     3 X 1 X 10</vt:lpstr>
      <vt:lpstr>30.2.</vt:lpstr>
      <vt:lpstr>Slide 21</vt:lpstr>
      <vt:lpstr>13.4.2015. NAKON 3 MJESECA CJEDIMO ENZIM</vt:lpstr>
      <vt:lpstr>VOĆNE OSTATKE ENZIMA ODNESLI U RUŽIČNJAK</vt:lpstr>
      <vt:lpstr>21.4.2015. ODRŽAN MEĐUŽUPANIJSKI SEMINAR ENZIM PODIJELILI NA RADIONICAMA 50kom.</vt:lpstr>
      <vt:lpstr>22.4.2015. „OKRUGLI STOL”DJEČJEG VRTIĆA SS            PODIJELILI SUDIONICIMA</vt:lpstr>
      <vt:lpstr>EKO-RODITERLJIMA 7.5.2015.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Notebook</dc:creator>
  <cp:lastModifiedBy>ADMIN</cp:lastModifiedBy>
  <cp:revision>4</cp:revision>
  <dcterms:created xsi:type="dcterms:W3CDTF">2006-08-16T00:00:00Z</dcterms:created>
  <dcterms:modified xsi:type="dcterms:W3CDTF">2015-05-26T20:37:36Z</dcterms:modified>
</cp:coreProperties>
</file>