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9" r:id="rId2"/>
    <p:sldId id="334" r:id="rId3"/>
    <p:sldId id="336" r:id="rId4"/>
    <p:sldId id="337" r:id="rId5"/>
    <p:sldId id="338" r:id="rId6"/>
    <p:sldId id="339" r:id="rId7"/>
    <p:sldId id="341" r:id="rId8"/>
    <p:sldId id="264" r:id="rId9"/>
    <p:sldId id="343" r:id="rId10"/>
    <p:sldId id="347" r:id="rId11"/>
    <p:sldId id="348" r:id="rId12"/>
    <p:sldId id="362" r:id="rId13"/>
    <p:sldId id="349" r:id="rId14"/>
    <p:sldId id="350" r:id="rId15"/>
    <p:sldId id="351" r:id="rId16"/>
    <p:sldId id="354" r:id="rId17"/>
    <p:sldId id="355" r:id="rId18"/>
    <p:sldId id="353" r:id="rId19"/>
    <p:sldId id="356" r:id="rId20"/>
    <p:sldId id="357" r:id="rId21"/>
    <p:sldId id="358" r:id="rId22"/>
    <p:sldId id="359" r:id="rId23"/>
    <p:sldId id="360" r:id="rId24"/>
    <p:sldId id="361" r:id="rId25"/>
    <p:sldId id="363" r:id="rId26"/>
    <p:sldId id="364" r:id="rId27"/>
    <p:sldId id="370" r:id="rId28"/>
    <p:sldId id="365" r:id="rId29"/>
    <p:sldId id="288" r:id="rId30"/>
    <p:sldId id="367" r:id="rId31"/>
    <p:sldId id="366" r:id="rId32"/>
    <p:sldId id="368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FF"/>
    <a:srgbClr val="FF9900"/>
    <a:srgbClr val="FFCC00"/>
    <a:srgbClr val="FFFF66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/>
              <a:pPr/>
              <a:t>25.5.2015.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484784"/>
            <a:ext cx="6480720" cy="3528392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hr-HR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FAD1C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SEDMA </a:t>
            </a:r>
          </a:p>
          <a:p>
            <a:r>
              <a:rPr lang="hr-HR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FAD1C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GENERACIJA</a:t>
            </a:r>
          </a:p>
          <a:p>
            <a:r>
              <a:rPr lang="hr-HR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en-US" sz="5400" b="1" dirty="0">
              <a:ln w="11430"/>
              <a:gradFill>
                <a:gsLst>
                  <a:gs pos="0">
                    <a:srgbClr val="CFC60D">
                      <a:tint val="70000"/>
                      <a:satMod val="245000"/>
                    </a:srgbClr>
                  </a:gs>
                  <a:gs pos="75000">
                    <a:srgbClr val="CFC60D">
                      <a:tint val="90000"/>
                      <a:shade val="60000"/>
                      <a:satMod val="240000"/>
                    </a:srgbClr>
                  </a:gs>
                  <a:gs pos="100000">
                    <a:srgbClr val="CFC60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Notebook\Documents\EKO ZNAK - novi\LOGO EKO DJECA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5"/>
            <a:ext cx="1837492" cy="1687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4638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NOVA SKUPINA - JASLICE\P10805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1235" y="844619"/>
            <a:ext cx="4894801" cy="21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NOVA SKUPINA - JASLICE\P10805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3392127"/>
            <a:ext cx="3289531" cy="28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NOVA SKUPINA - JASLICE\P108054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33782" y="764704"/>
            <a:ext cx="2917998" cy="22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NOVA SKUPINA - JASLICE\P108053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39951" y="3392127"/>
            <a:ext cx="4311829" cy="28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0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8273" y="1196752"/>
            <a:ext cx="7251411" cy="51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40466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Berlin Sans FB" pitchFamily="34" charset="0"/>
              </a:rPr>
              <a:t>BOJE I OBLICI</a:t>
            </a:r>
          </a:p>
        </p:txBody>
      </p:sp>
    </p:spTree>
    <p:extLst>
      <p:ext uri="{BB962C8B-B14F-4D97-AF65-F5344CB8AC3E}">
        <p14:creationId xmlns:p14="http://schemas.microsoft.com/office/powerpoint/2010/main" xmlns="" val="36810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NOVA SKUPINA - JASLICE\P1080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30" y="2492896"/>
            <a:ext cx="3528384" cy="26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NOVA SKUPINA - JASLICE\P10805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55976" y="1340768"/>
            <a:ext cx="4074401" cy="33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2880320" cy="778098"/>
          </a:xfrm>
        </p:spPr>
        <p:txBody>
          <a:bodyPr>
            <a:normAutofit fontScale="90000"/>
          </a:bodyPr>
          <a:lstStyle/>
          <a:p>
            <a:r>
              <a:rPr lang="hr-HR" sz="2800" b="0" dirty="0">
                <a:latin typeface="Berlin Sans FB" pitchFamily="34" charset="0"/>
              </a:rPr>
              <a:t>CRTATI I MJESITI </a:t>
            </a:r>
            <a:br>
              <a:rPr lang="hr-HR" sz="2800" b="0" dirty="0">
                <a:latin typeface="Berlin Sans FB" pitchFamily="34" charset="0"/>
              </a:rPr>
            </a:br>
            <a:r>
              <a:rPr lang="hr-HR" sz="2800" b="0" dirty="0">
                <a:latin typeface="Berlin Sans FB" pitchFamily="34" charset="0"/>
              </a:rPr>
              <a:t>    ZA  STOLOM</a:t>
            </a:r>
          </a:p>
        </p:txBody>
      </p:sp>
    </p:spTree>
    <p:extLst>
      <p:ext uri="{BB962C8B-B14F-4D97-AF65-F5344CB8AC3E}">
        <p14:creationId xmlns:p14="http://schemas.microsoft.com/office/powerpoint/2010/main" xmlns="" val="28822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NOVA SKUPINA - JASLICE\P10806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988840"/>
            <a:ext cx="4961161" cy="3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NOVA SKUPINA - JASLICE\P10806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78206" y="2852936"/>
            <a:ext cx="3604741" cy="31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7744" y="908720"/>
            <a:ext cx="403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Berlin Sans FB" pitchFamily="34" charset="0"/>
              </a:rPr>
              <a:t>MOŽEMO CRTATI I NA PODU</a:t>
            </a:r>
          </a:p>
        </p:txBody>
      </p:sp>
    </p:spTree>
    <p:extLst>
      <p:ext uri="{BB962C8B-B14F-4D97-AF65-F5344CB8AC3E}">
        <p14:creationId xmlns:p14="http://schemas.microsoft.com/office/powerpoint/2010/main" xmlns="" val="13562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NOVA SKUPINA - JASLICE\P10804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3831187"/>
            <a:ext cx="4248471" cy="25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NOVA SKUPINA - JASLICE\P10802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4729150"/>
            <a:ext cx="2992565" cy="17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NOVA SKUPINA - JASLICE\P10801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16794" y="1556792"/>
            <a:ext cx="2869676" cy="25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NOVA SKUPINA - JASLICE\P108049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7664" y="1340768"/>
            <a:ext cx="3233544" cy="21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562074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Berlin Sans FB" pitchFamily="34" charset="0"/>
              </a:rPr>
              <a:t>RAZLIČITE LIKOVNE TEHNIKE</a:t>
            </a:r>
          </a:p>
        </p:txBody>
      </p:sp>
    </p:spTree>
    <p:extLst>
      <p:ext uri="{BB962C8B-B14F-4D97-AF65-F5344CB8AC3E}">
        <p14:creationId xmlns:p14="http://schemas.microsoft.com/office/powerpoint/2010/main" xmlns="" val="34072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NOVA SKUPINA - JASLICE\P10804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9113" y="836712"/>
            <a:ext cx="4102887" cy="18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G:\NOVA SKUPINA - JASLICE\P10804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15616" y="3212976"/>
            <a:ext cx="2345338" cy="26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G:\NOVA SKUPINA - JASLICE\P10804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48064" y="1196752"/>
            <a:ext cx="3083446" cy="242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NOVA SKUPINA - JASLICE\P108039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39952" y="3958655"/>
            <a:ext cx="3195926" cy="24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2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NOVA SKUPINA - JASLICE\P1080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658900" cy="27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:\NOVA SKUPINA - JASLICE\P10806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1762"/>
            <a:ext cx="3312368" cy="24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NOVA SKUPINA - JASLICE\P10806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30154" y="3717032"/>
            <a:ext cx="4028107" cy="28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986325"/>
            <a:ext cx="2890664" cy="115212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Berlin Sans FB" pitchFamily="34" charset="0"/>
              </a:rPr>
              <a:t>MALE TJELESNE </a:t>
            </a:r>
            <a:br>
              <a:rPr lang="hr-HR" sz="2400" dirty="0">
                <a:latin typeface="Berlin Sans FB" pitchFamily="34" charset="0"/>
              </a:rPr>
            </a:br>
            <a:r>
              <a:rPr lang="hr-HR" sz="2400" dirty="0">
                <a:latin typeface="Berlin Sans FB" pitchFamily="34" charset="0"/>
              </a:rPr>
              <a:t>AKTIVNOSTI</a:t>
            </a:r>
          </a:p>
        </p:txBody>
      </p:sp>
    </p:spTree>
    <p:extLst>
      <p:ext uri="{BB962C8B-B14F-4D97-AF65-F5344CB8AC3E}">
        <p14:creationId xmlns:p14="http://schemas.microsoft.com/office/powerpoint/2010/main" xmlns="" val="10176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NOVA SKUPINA - JASLICE\P10804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8091" y="1988840"/>
            <a:ext cx="8337668" cy="41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009893" cy="778098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Berlin Sans FB" pitchFamily="34" charset="0"/>
              </a:rPr>
              <a:t>VSELA GUSJENICA</a:t>
            </a:r>
          </a:p>
        </p:txBody>
      </p:sp>
    </p:spTree>
    <p:extLst>
      <p:ext uri="{BB962C8B-B14F-4D97-AF65-F5344CB8AC3E}">
        <p14:creationId xmlns:p14="http://schemas.microsoft.com/office/powerpoint/2010/main" xmlns="" val="18465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NOVA SKUPINA - JASLICE\P10804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29651" y="1340768"/>
            <a:ext cx="5554987" cy="51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548680"/>
            <a:ext cx="4176464" cy="648072"/>
          </a:xfrm>
        </p:spPr>
        <p:txBody>
          <a:bodyPr>
            <a:noAutofit/>
          </a:bodyPr>
          <a:lstStyle/>
          <a:p>
            <a:r>
              <a:rPr lang="hr-HR" sz="2800" dirty="0">
                <a:latin typeface="Berlin Sans FB" pitchFamily="34" charset="0"/>
              </a:rPr>
              <a:t>       IGRA ”DAN-NOĆ”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7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403" y="404664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Berlin Sans FB" pitchFamily="34" charset="0"/>
              </a:rPr>
              <a:t>KAZALIŠTE „SJENA”</a:t>
            </a:r>
          </a:p>
        </p:txBody>
      </p:sp>
      <p:pic>
        <p:nvPicPr>
          <p:cNvPr id="4" name="Picture 4" descr="G:\NOVA SKUPINA - JASLICE\P10805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173" y="4077072"/>
            <a:ext cx="3013182" cy="22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NOVA SKUPINA - JASLICE\P10805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20803" y="2014283"/>
            <a:ext cx="4081190" cy="38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NOVA SKUPINA - JASLICE\P10805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610" y="1312606"/>
            <a:ext cx="3496278" cy="262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3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609875">
            <a:off x="1259779" y="844197"/>
            <a:ext cx="6984776" cy="4176464"/>
          </a:xfrm>
          <a:prstGeom prst="rect">
            <a:avLst/>
          </a:prstGeom>
          <a:noFill/>
          <a:ln w="34925">
            <a:solidFill>
              <a:srgbClr val="FFFFFF"/>
            </a:solidFill>
            <a:prstDash val="dashDot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B prst="softRound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hr-H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00206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hr-H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POTICAJNO </a:t>
            </a:r>
          </a:p>
          <a:p>
            <a:pPr algn="ctr"/>
            <a:r>
              <a:rPr lang="hr-H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OKRUŽENJE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00206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NOVA SKUPINA - JASLICE\P10805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2780928"/>
            <a:ext cx="3296921" cy="30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NOVA SKUPINA - JASLICE\P10805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65736" y="3850440"/>
            <a:ext cx="2542343" cy="27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NOVA SKUPINA - JASLICE\P10805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3875808" cy="29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5321" y="836712"/>
            <a:ext cx="2641365" cy="796950"/>
          </a:xfrm>
        </p:spPr>
        <p:txBody>
          <a:bodyPr>
            <a:normAutofit fontScale="90000"/>
          </a:bodyPr>
          <a:lstStyle/>
          <a:p>
            <a:r>
              <a:rPr lang="hr-HR" sz="2000" dirty="0">
                <a:latin typeface="Berlin Sans FB" pitchFamily="34" charset="0"/>
              </a:rPr>
              <a:t>         </a:t>
            </a:r>
            <a:r>
              <a:rPr lang="hr-HR" sz="2400" dirty="0">
                <a:latin typeface="Berlin Sans FB" pitchFamily="34" charset="0"/>
              </a:rPr>
              <a:t>MALE </a:t>
            </a:r>
            <a:br>
              <a:rPr lang="hr-HR" sz="2400" dirty="0">
                <a:latin typeface="Berlin Sans FB" pitchFamily="34" charset="0"/>
              </a:rPr>
            </a:br>
            <a:r>
              <a:rPr lang="hr-HR" sz="2400" dirty="0">
                <a:latin typeface="Berlin Sans FB" pitchFamily="34" charset="0"/>
              </a:rPr>
              <a:t>DRAMATIZACIJE</a:t>
            </a:r>
          </a:p>
        </p:txBody>
      </p:sp>
    </p:spTree>
    <p:extLst>
      <p:ext uri="{BB962C8B-B14F-4D97-AF65-F5344CB8AC3E}">
        <p14:creationId xmlns:p14="http://schemas.microsoft.com/office/powerpoint/2010/main" xmlns="" val="7365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36166"/>
            <a:ext cx="220765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Berlin Sans FB" pitchFamily="34" charset="0"/>
              </a:rPr>
              <a:t>SLIKO PRIČA</a:t>
            </a:r>
          </a:p>
          <a:p>
            <a:r>
              <a:rPr lang="hr-HR" sz="2800" dirty="0">
                <a:latin typeface="Berlin Sans FB" pitchFamily="34" charset="0"/>
              </a:rPr>
              <a:t>”MURKO </a:t>
            </a:r>
            <a:r>
              <a:rPr lang="hr-HR" sz="2800" dirty="0">
                <a:latin typeface="Berlin Sans FB" pitchFamily="34" charset="0"/>
              </a:rPr>
              <a:t>NA</a:t>
            </a:r>
            <a:r>
              <a:rPr lang="hr-HR" sz="2800" dirty="0">
                <a:latin typeface="Berlin Sans FB" pitchFamily="34" charset="0"/>
              </a:rPr>
              <a:t> </a:t>
            </a:r>
          </a:p>
          <a:p>
            <a:r>
              <a:rPr lang="hr-HR" sz="2800" dirty="0">
                <a:latin typeface="Berlin Sans FB" pitchFamily="34" charset="0"/>
              </a:rPr>
              <a:t>   SNIJEGU”</a:t>
            </a:r>
          </a:p>
        </p:txBody>
      </p:sp>
      <p:pic>
        <p:nvPicPr>
          <p:cNvPr id="3" name="Picture 2" descr="G:\NOVA SKUPINA - JASLICE\P1080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058384" cy="22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NOVA SKUPINA - JASLICE\P10806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2361" y="842495"/>
            <a:ext cx="3894047" cy="31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NOVA SKUPINA - JASLICE\P10806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2391" y="2660947"/>
            <a:ext cx="4040101" cy="34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9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NOVA SKUPINA - JASLICE\P108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618" y="3645024"/>
            <a:ext cx="3480274" cy="26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:\NOVA SKUPINA - JASLICE\P1080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284495" cy="32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NOVA SKUPINA - JASLICE\P1080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805" y="548680"/>
            <a:ext cx="3671546" cy="27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196752"/>
            <a:ext cx="3371537" cy="1143000"/>
          </a:xfrm>
        </p:spPr>
        <p:txBody>
          <a:bodyPr>
            <a:normAutofit/>
          </a:bodyPr>
          <a:lstStyle/>
          <a:p>
            <a:r>
              <a:rPr lang="hr-HR" sz="2800" b="0" dirty="0">
                <a:latin typeface="Berlin Sans FB" pitchFamily="34" charset="0"/>
              </a:rPr>
              <a:t>IGRE KINETIĆKIM </a:t>
            </a:r>
            <a:br>
              <a:rPr lang="hr-HR" sz="2800" b="0" dirty="0">
                <a:latin typeface="Berlin Sans FB" pitchFamily="34" charset="0"/>
              </a:rPr>
            </a:br>
            <a:r>
              <a:rPr lang="hr-HR" sz="2800" b="0" dirty="0">
                <a:latin typeface="Berlin Sans FB" pitchFamily="34" charset="0"/>
              </a:rPr>
              <a:t>     PJESKOM</a:t>
            </a:r>
          </a:p>
        </p:txBody>
      </p:sp>
    </p:spTree>
    <p:extLst>
      <p:ext uri="{BB962C8B-B14F-4D97-AF65-F5344CB8AC3E}">
        <p14:creationId xmlns:p14="http://schemas.microsoft.com/office/powerpoint/2010/main" xmlns="" val="40101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830" y="954306"/>
            <a:ext cx="213872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Berlin Sans FB" pitchFamily="34" charset="0"/>
              </a:rPr>
              <a:t>     IGRE </a:t>
            </a:r>
          </a:p>
          <a:p>
            <a:r>
              <a:rPr lang="hr-HR" sz="2800" dirty="0">
                <a:latin typeface="Berlin Sans FB" pitchFamily="34" charset="0"/>
              </a:rPr>
              <a:t>KINETIČKIM </a:t>
            </a:r>
          </a:p>
          <a:p>
            <a:r>
              <a:rPr lang="hr-HR" sz="2800" dirty="0">
                <a:latin typeface="Berlin Sans FB" pitchFamily="34" charset="0"/>
              </a:rPr>
              <a:t>   PJESKOM</a:t>
            </a:r>
          </a:p>
        </p:txBody>
      </p:sp>
      <p:pic>
        <p:nvPicPr>
          <p:cNvPr id="3" name="Picture 3" descr="G:\NOVA SKUPINA - JASLICE\P10805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83" r="18065"/>
          <a:stretch/>
        </p:blipFill>
        <p:spPr bwMode="auto">
          <a:xfrm>
            <a:off x="787299" y="3140968"/>
            <a:ext cx="3801517" cy="31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NOVA SKUPINA - JASLICE\P1080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500" r="16794" b="1"/>
          <a:stretch/>
        </p:blipFill>
        <p:spPr bwMode="auto">
          <a:xfrm>
            <a:off x="3275856" y="548680"/>
            <a:ext cx="4732187" cy="24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4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NOVA SKUPINA - JASLICE\P10805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11" b="12663"/>
          <a:stretch/>
        </p:blipFill>
        <p:spPr bwMode="auto">
          <a:xfrm>
            <a:off x="467544" y="2985025"/>
            <a:ext cx="3053423" cy="23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NOVA SKUPINA - JASLICE\P1080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03"/>
          <a:stretch/>
        </p:blipFill>
        <p:spPr bwMode="auto">
          <a:xfrm>
            <a:off x="3707904" y="1556792"/>
            <a:ext cx="4608512" cy="45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995" y="1196752"/>
            <a:ext cx="2818656" cy="1143000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Berlin Sans FB" pitchFamily="34" charset="0"/>
              </a:rPr>
              <a:t>    GRADIMO     </a:t>
            </a:r>
            <a:br>
              <a:rPr lang="hr-HR" sz="2800" dirty="0">
                <a:latin typeface="Berlin Sans FB" pitchFamily="34" charset="0"/>
              </a:rPr>
            </a:br>
            <a:r>
              <a:rPr lang="hr-HR" sz="2800" dirty="0">
                <a:latin typeface="Berlin Sans FB" pitchFamily="34" charset="0"/>
              </a:rPr>
              <a:t>  CIGLAMA U    </a:t>
            </a:r>
            <a:br>
              <a:rPr lang="hr-HR" sz="2800" dirty="0">
                <a:latin typeface="Berlin Sans FB" pitchFamily="34" charset="0"/>
              </a:rPr>
            </a:br>
            <a:r>
              <a:rPr lang="hr-HR" sz="2800" dirty="0">
                <a:latin typeface="Berlin Sans FB" pitchFamily="34" charset="0"/>
              </a:rPr>
              <a:t>        BOJI</a:t>
            </a:r>
          </a:p>
        </p:txBody>
      </p:sp>
    </p:spTree>
    <p:extLst>
      <p:ext uri="{BB962C8B-B14F-4D97-AF65-F5344CB8AC3E}">
        <p14:creationId xmlns:p14="http://schemas.microsoft.com/office/powerpoint/2010/main" xmlns="" val="1088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NOVA SKUPINA - JASLICE\P1080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0"/>
          <a:stretch/>
        </p:blipFill>
        <p:spPr bwMode="auto">
          <a:xfrm>
            <a:off x="611560" y="2564904"/>
            <a:ext cx="3396500" cy="27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NOVA SKUPINA - JASLICE\P10805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35" b="9951"/>
          <a:stretch/>
        </p:blipFill>
        <p:spPr bwMode="auto">
          <a:xfrm>
            <a:off x="4398409" y="1124744"/>
            <a:ext cx="4343993" cy="36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473" y="764704"/>
            <a:ext cx="3571433" cy="1143000"/>
          </a:xfrm>
        </p:spPr>
        <p:txBody>
          <a:bodyPr>
            <a:normAutofit fontScale="90000"/>
          </a:bodyPr>
          <a:lstStyle/>
          <a:p>
            <a:r>
              <a:rPr lang="hr-HR" sz="2400" dirty="0">
                <a:latin typeface="Berlin Sans FB" pitchFamily="34" charset="0"/>
              </a:rPr>
              <a:t> MUZIČKA KUTIJA</a:t>
            </a:r>
            <a:br>
              <a:rPr lang="hr-HR" sz="2400" dirty="0">
                <a:latin typeface="Berlin Sans FB" pitchFamily="34" charset="0"/>
              </a:rPr>
            </a:br>
            <a:r>
              <a:rPr lang="hr-HR" sz="2400" dirty="0">
                <a:latin typeface="Berlin Sans FB" pitchFamily="34" charset="0"/>
              </a:rPr>
              <a:t>    ISTRAŽUJEMO </a:t>
            </a:r>
            <a:br>
              <a:rPr lang="hr-HR" sz="2400" dirty="0">
                <a:latin typeface="Berlin Sans FB" pitchFamily="34" charset="0"/>
              </a:rPr>
            </a:br>
            <a:r>
              <a:rPr lang="hr-HR" sz="2400" dirty="0">
                <a:latin typeface="Berlin Sans FB" pitchFamily="34" charset="0"/>
              </a:rPr>
              <a:t>         ZVUKOVE</a:t>
            </a:r>
          </a:p>
        </p:txBody>
      </p:sp>
    </p:spTree>
    <p:extLst>
      <p:ext uri="{BB962C8B-B14F-4D97-AF65-F5344CB8AC3E}">
        <p14:creationId xmlns:p14="http://schemas.microsoft.com/office/powerpoint/2010/main" xmlns="" val="7642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OVA SKUPINA - JASLICE\P10807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25"/>
          <a:stretch/>
        </p:blipFill>
        <p:spPr bwMode="auto">
          <a:xfrm>
            <a:off x="614359" y="4315820"/>
            <a:ext cx="2145807" cy="21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NOVA SKUPINA - JASLICE\P10807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3" t="6158" r="6068" b="9215"/>
          <a:stretch/>
        </p:blipFill>
        <p:spPr bwMode="auto">
          <a:xfrm>
            <a:off x="3013945" y="4315820"/>
            <a:ext cx="1441433" cy="211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NOVA SKUPINA - JASLICE\P1080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213" y="4321136"/>
            <a:ext cx="1609990" cy="21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NOVA SKUPINA - JASLICE\P10902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2" r="4654"/>
          <a:stretch/>
        </p:blipFill>
        <p:spPr bwMode="auto">
          <a:xfrm>
            <a:off x="6477203" y="1562836"/>
            <a:ext cx="2108065" cy="24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NOVA SKUPINA - JASLICE\P10902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6" r="14199" b="5300"/>
          <a:stretch/>
        </p:blipFill>
        <p:spPr bwMode="auto">
          <a:xfrm>
            <a:off x="4492891" y="1502012"/>
            <a:ext cx="1534757" cy="24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NOVA SKUPINA - JASLICE\P10807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63" r="8986" b="9919"/>
          <a:stretch/>
        </p:blipFill>
        <p:spPr bwMode="auto">
          <a:xfrm>
            <a:off x="6743932" y="4293097"/>
            <a:ext cx="1574606" cy="210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OVA SKUPINA - JASLICE\P109026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2551954" y="1518669"/>
            <a:ext cx="1584176" cy="23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NOVA SKUPINA - JASLICE\P109027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3"/>
          <a:stretch/>
        </p:blipFill>
        <p:spPr bwMode="auto">
          <a:xfrm>
            <a:off x="720972" y="1484784"/>
            <a:ext cx="1728192" cy="23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70683" y="332656"/>
            <a:ext cx="3682752" cy="724942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Berlin Sans FB" pitchFamily="34" charset="0"/>
              </a:rPr>
              <a:t>MIKROFON JE NAŠ</a:t>
            </a:r>
          </a:p>
        </p:txBody>
      </p:sp>
    </p:spTree>
    <p:extLst>
      <p:ext uri="{BB962C8B-B14F-4D97-AF65-F5344CB8AC3E}">
        <p14:creationId xmlns:p14="http://schemas.microsoft.com/office/powerpoint/2010/main" xmlns="" val="27853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\Desktop\NOVA SKUPINA - JASLICE 2014.-2015\P10903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17" r="13312"/>
          <a:stretch/>
        </p:blipFill>
        <p:spPr bwMode="auto">
          <a:xfrm>
            <a:off x="971600" y="475961"/>
            <a:ext cx="2131457" cy="28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tebook\Desktop\NOVA SKUPINA - JASLICE 2014.-2015\P10903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27" r="14638"/>
          <a:stretch/>
        </p:blipFill>
        <p:spPr bwMode="auto">
          <a:xfrm>
            <a:off x="3635896" y="475961"/>
            <a:ext cx="2065472" cy="28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tebook\Desktop\NOVA SKUPINA - JASLICE 2014.-2015\P1090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5961"/>
            <a:ext cx="2114127" cy="28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otebook\Desktop\NOVA SKUPINA - JASLICE 2014.-2015\P1090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552" y="3631704"/>
            <a:ext cx="2070346" cy="27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otebook\Desktop\NOVA SKUPINA - JASLICE 2014.-2015\P10904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965" y="3631704"/>
            <a:ext cx="2124467" cy="28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9309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NOVA SKUPINA - JASLICE\P1080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37" y="3459613"/>
            <a:ext cx="3867818" cy="29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NOVA SKUPINA - JASLICE\P1080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79104"/>
            <a:ext cx="4305966" cy="32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307604"/>
            <a:ext cx="2486979" cy="114300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Berlin Sans FB" pitchFamily="34" charset="0"/>
              </a:rPr>
              <a:t>MAGNETMA </a:t>
            </a:r>
            <a:br>
              <a:rPr lang="hr-HR" sz="2800" dirty="0">
                <a:latin typeface="Berlin Sans FB" pitchFamily="34" charset="0"/>
              </a:rPr>
            </a:br>
            <a:r>
              <a:rPr lang="hr-HR" sz="2800" dirty="0">
                <a:latin typeface="Berlin Sans FB" pitchFamily="34" charset="0"/>
              </a:rPr>
              <a:t>    PLOČA</a:t>
            </a:r>
          </a:p>
        </p:txBody>
      </p:sp>
    </p:spTree>
    <p:extLst>
      <p:ext uri="{BB962C8B-B14F-4D97-AF65-F5344CB8AC3E}">
        <p14:creationId xmlns:p14="http://schemas.microsoft.com/office/powerpoint/2010/main" xmlns="" val="4626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G:\NOVA SKUPINA - JASLICE\P10806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06" b="6446"/>
          <a:stretch/>
        </p:blipFill>
        <p:spPr bwMode="auto">
          <a:xfrm>
            <a:off x="539552" y="2556659"/>
            <a:ext cx="4298245" cy="38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G:\NOVA SKUPINA - JASLICE\P10806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08" t="16631" r="28560"/>
          <a:stretch/>
        </p:blipFill>
        <p:spPr bwMode="auto">
          <a:xfrm>
            <a:off x="5292080" y="548680"/>
            <a:ext cx="3023898" cy="60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29" y="764704"/>
            <a:ext cx="2926851" cy="114300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Berlin Sans FB" pitchFamily="34" charset="0"/>
              </a:rPr>
              <a:t>TKO ĆE PRIJE PRONAĆI PAR</a:t>
            </a:r>
          </a:p>
        </p:txBody>
      </p:sp>
    </p:spTree>
    <p:extLst>
      <p:ext uri="{BB962C8B-B14F-4D97-AF65-F5344CB8AC3E}">
        <p14:creationId xmlns:p14="http://schemas.microsoft.com/office/powerpoint/2010/main" xmlns="" val="15037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633670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sz="2700" spc="150" dirty="0">
                <a:ln w="11430"/>
                <a:solidFill>
                  <a:srgbClr val="66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hr-HR" sz="3100" spc="150" dirty="0">
                <a:ln w="11430"/>
                <a:solidFill>
                  <a:srgbClr val="66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KAKO SMO SE IGRALA  U                   </a:t>
            </a:r>
            <a:br>
              <a:rPr lang="hr-HR" sz="3100" spc="150" dirty="0">
                <a:ln w="11430"/>
                <a:solidFill>
                  <a:srgbClr val="66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3100" spc="150" dirty="0">
                <a:ln w="11430"/>
                <a:solidFill>
                  <a:srgbClr val="66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PEDAGOŠKOJ GODINI</a:t>
            </a:r>
            <a:br>
              <a:rPr lang="hr-HR" sz="3100" spc="150" dirty="0">
                <a:ln w="11430"/>
                <a:solidFill>
                  <a:srgbClr val="66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3100" spc="150" dirty="0">
                <a:ln w="11430"/>
                <a:solidFill>
                  <a:srgbClr val="66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  <a:r>
              <a:rPr lang="hr-HR" sz="3100" u="sng" spc="150" dirty="0">
                <a:ln w="11430"/>
                <a:solidFill>
                  <a:srgbClr val="66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2014./2015.g.</a:t>
            </a:r>
            <a:r>
              <a:rPr lang="hr-HR" sz="31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31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7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hr-HR" sz="27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DJELOVANJE U NAŠOJ</a:t>
            </a:r>
            <a:r>
              <a:rPr lang="hr-HR" sz="2000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„SREDNJOJ  EKO-JASLIČKOJ  SKUPINI” </a:t>
            </a:r>
            <a:r>
              <a:rPr lang="hr-HR" sz="20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BIO</a:t>
            </a:r>
            <a:r>
              <a:rPr lang="hr-HR" sz="20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JE  </a:t>
            </a: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USMJERENO </a:t>
            </a: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STVARANJU BOGATOG POTICAJNOG OKRUŽENJA</a:t>
            </a:r>
            <a:b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OSIGURALI SMO SVAKOM DJETETU SIGURNO, BOGATO I RAZNOVRSNO OKRUŽENJE KOJE ĆE MU OMOGUĆITI STJECANJE RAZLIČITIH ISKUSTAVA I KONSTRUIRANJE ZNANJA </a:t>
            </a:r>
            <a:b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UJEDNO  BITI  UGODNO  I  ŠTO  VIŠE  NALIKOVATI OBITELJSKOM  DOMU, TE DJETETU SLATI PORUKU             </a:t>
            </a:r>
            <a:b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hr-HR" spc="150" dirty="0">
                <a:ln w="11430"/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DOBRODOŠLICE!</a:t>
            </a:r>
            <a:r>
              <a:rPr lang="hr-HR" sz="3200" spc="150" dirty="0">
                <a:ln w="11430"/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3200" spc="150" dirty="0">
                <a:ln w="11430"/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r-HR" sz="2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81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674640" cy="868958"/>
          </a:xfrm>
        </p:spPr>
        <p:txBody>
          <a:bodyPr>
            <a:noAutofit/>
          </a:bodyPr>
          <a:lstStyle/>
          <a:p>
            <a:r>
              <a:rPr lang="hr-HR" sz="2800" b="0" dirty="0">
                <a:solidFill>
                  <a:schemeClr val="tx1"/>
                </a:solidFill>
                <a:latin typeface="Berlin Sans FB" pitchFamily="34" charset="0"/>
              </a:rPr>
              <a:t>     VELIKO </a:t>
            </a:r>
            <a:br>
              <a:rPr lang="hr-HR" sz="2800" b="0" dirty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hr-HR" sz="2800" b="0" dirty="0">
                <a:solidFill>
                  <a:schemeClr val="tx1"/>
                </a:solidFill>
                <a:latin typeface="Berlin Sans FB" pitchFamily="34" charset="0"/>
              </a:rPr>
              <a:t>PRIJATELJSTVO</a:t>
            </a:r>
          </a:p>
        </p:txBody>
      </p:sp>
      <p:pic>
        <p:nvPicPr>
          <p:cNvPr id="3" name="Picture 5" descr="F:\NOVA SKUPINA - JASLICE\P1090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25" t="20817" r="7940"/>
          <a:stretch/>
        </p:blipFill>
        <p:spPr bwMode="auto">
          <a:xfrm>
            <a:off x="349185" y="4100257"/>
            <a:ext cx="2041028" cy="20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OVA SKUPINA - JASLICE\P10902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59"/>
          <a:stretch/>
        </p:blipFill>
        <p:spPr bwMode="auto">
          <a:xfrm>
            <a:off x="4494040" y="3933602"/>
            <a:ext cx="2148337" cy="21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NOVA SKUPINA - JASLICE\P10902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4" r="12170"/>
          <a:stretch/>
        </p:blipFill>
        <p:spPr bwMode="auto">
          <a:xfrm>
            <a:off x="6804248" y="2221944"/>
            <a:ext cx="1872208" cy="18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NOVA SKUPINA - JASLICE\P10902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5" t="5817" r="12322" b="6579"/>
          <a:stretch/>
        </p:blipFill>
        <p:spPr bwMode="auto">
          <a:xfrm>
            <a:off x="5292080" y="636053"/>
            <a:ext cx="2082995" cy="19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OVA SKUPINA - JASLICE\P10800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1" t="7487" r="40254" b="23511"/>
          <a:stretch/>
        </p:blipFill>
        <p:spPr bwMode="auto">
          <a:xfrm>
            <a:off x="3103271" y="1139043"/>
            <a:ext cx="1944216" cy="25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NOVA SKUPINA - JASLICE\P10802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34" r="8666" b="9958"/>
          <a:stretch/>
        </p:blipFill>
        <p:spPr bwMode="auto">
          <a:xfrm>
            <a:off x="899592" y="1897325"/>
            <a:ext cx="1679851" cy="17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NOVA SKUPINA - JASLICE\P10802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596" y="4125369"/>
            <a:ext cx="1663652" cy="22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NOVA SKUPINA - JASLICE\P108015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02"/>
          <a:stretch/>
        </p:blipFill>
        <p:spPr bwMode="auto">
          <a:xfrm>
            <a:off x="6863640" y="4365314"/>
            <a:ext cx="1798224" cy="21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94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Berlin Sans FB" pitchFamily="34" charset="0"/>
              </a:rPr>
              <a:t>    HRANIM PRIJATELJICU</a:t>
            </a:r>
          </a:p>
        </p:txBody>
      </p:sp>
      <p:pic>
        <p:nvPicPr>
          <p:cNvPr id="3" name="Picture 5" descr="F:\NOVA SKUPINA - JASLICE\P10902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2"/>
          <a:stretch/>
        </p:blipFill>
        <p:spPr bwMode="auto">
          <a:xfrm>
            <a:off x="652927" y="3657534"/>
            <a:ext cx="2872601" cy="24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NOVA SKUPINA - JASLICE\P10902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81" t="21913" r="21305"/>
          <a:stretch/>
        </p:blipFill>
        <p:spPr bwMode="auto">
          <a:xfrm>
            <a:off x="1844232" y="1556792"/>
            <a:ext cx="1975842" cy="19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OVA SKUPINA - JASLICE\P10902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5" t="10508" r="8830" b="15321"/>
          <a:stretch/>
        </p:blipFill>
        <p:spPr bwMode="auto">
          <a:xfrm>
            <a:off x="3923928" y="3657534"/>
            <a:ext cx="3444609" cy="2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NOVA SKUPINA - JASLICE\P10902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9" t="13755" r="12117" b="15039"/>
          <a:stretch/>
        </p:blipFill>
        <p:spPr bwMode="auto">
          <a:xfrm>
            <a:off x="4355975" y="764705"/>
            <a:ext cx="3375895" cy="25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5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06613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Berlin Sans FB" pitchFamily="34" charset="0"/>
              </a:rPr>
              <a:t>UŽIVAMO U     </a:t>
            </a:r>
            <a:br>
              <a:rPr lang="hr-HR" sz="2800" dirty="0">
                <a:latin typeface="Berlin Sans FB" pitchFamily="34" charset="0"/>
              </a:rPr>
            </a:br>
            <a:r>
              <a:rPr lang="hr-HR" sz="2800" dirty="0">
                <a:latin typeface="Berlin Sans FB" pitchFamily="34" charset="0"/>
              </a:rPr>
              <a:t>  PRIRODI</a:t>
            </a:r>
          </a:p>
        </p:txBody>
      </p:sp>
      <p:pic>
        <p:nvPicPr>
          <p:cNvPr id="3" name="Picture 2" descr="F:\NOVA SKUPINA - JASLICE\P109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661" y="4581128"/>
            <a:ext cx="2305943" cy="17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NOVA SKUPINA - JASLICE\P1090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43"/>
          <a:stretch/>
        </p:blipFill>
        <p:spPr bwMode="auto">
          <a:xfrm>
            <a:off x="881661" y="2276872"/>
            <a:ext cx="2380456" cy="19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OVA SKUPINA - JASLICE\P1090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1839" y="654165"/>
            <a:ext cx="2355553" cy="17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NOVA SKUPINA - JASLICE\P1090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955" y="1462305"/>
            <a:ext cx="2172110" cy="16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OVA SKUPINA - JASLICE\P10902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275" y="2564904"/>
            <a:ext cx="2467820" cy="18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:\NOVA SKUPINA - JASLICE\P10902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050" y="4524577"/>
            <a:ext cx="2552045" cy="191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NOVA SKUPINA - JASLICE\P10902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564" y="4214585"/>
            <a:ext cx="2350762" cy="17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8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9288"/>
            <a:ext cx="8445624" cy="6408712"/>
          </a:xfrm>
        </p:spPr>
        <p:txBody>
          <a:bodyPr>
            <a:normAutofit fontScale="90000"/>
          </a:bodyPr>
          <a:lstStyle/>
          <a:p>
            <a:r>
              <a:rPr lang="hr-HR" u="sng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NASTOJALI SMO:</a:t>
            </a:r>
            <a:br>
              <a:rPr lang="hr-HR" u="sng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1.  POSTIĆI DA SE DJECA U VRTIĆU OSJEĆAJU DOBRO I DA    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PRI TOME IMAJU VIŠESTRUKU MOGUĆNOST IZBORA  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AKTIVNOSTI.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2.  RAZNOVRSNIM CENTRIMA POTICALI SMO  STVARANJE,   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IZRAŽAVANJE, OTKRIVANJE I RJEŠAVANJE PROBLEMA 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SA MATERIJALIMA KOJI SU IM PRIVLAČNI,A MOGU IH   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SAMI UZETI </a:t>
            </a: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VRATITI </a:t>
            </a: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MJESTO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3.  DJETETOVU IGRU, RAST I RAZVOJ POVRAMENO PRATILI    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FOTOAPARATOM, CRTEŽIMA (gdje su vidljivi različiti    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sadržaji),   </a:t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hr-HR" sz="2800" dirty="0">
                <a:solidFill>
                  <a:srgbClr val="FFFF00"/>
                </a:solidFill>
              </a:rPr>
              <a:t/>
            </a:r>
            <a:br>
              <a:rPr lang="hr-HR" sz="2800" dirty="0">
                <a:solidFill>
                  <a:srgbClr val="FFFF00"/>
                </a:solidFill>
              </a:rPr>
            </a:br>
            <a:r>
              <a:rPr lang="hr-HR" sz="2800" dirty="0">
                <a:solidFill>
                  <a:srgbClr val="FFFF00"/>
                </a:solidFill>
              </a:rPr>
              <a:t/>
            </a:r>
            <a:br>
              <a:rPr lang="hr-HR" sz="2800" dirty="0">
                <a:solidFill>
                  <a:srgbClr val="FFFF00"/>
                </a:solidFill>
              </a:rPr>
            </a:br>
            <a:endParaRPr lang="hr-H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5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90872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r-HR" sz="20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ZNAMO, DA  JE  IGRA,  TEMELJ  SVIH    </a:t>
            </a:r>
          </a:p>
          <a:p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AKTIVNOSTI</a:t>
            </a:r>
          </a:p>
          <a:p>
            <a:pPr marL="342900" indent="-342900">
              <a:buFont typeface="Wingdings" pitchFamily="2" charset="2"/>
              <a:buChar char="q"/>
            </a:pPr>
            <a:endParaRPr lang="hr-HR" sz="2400" spc="150" dirty="0">
              <a:ln w="11430"/>
              <a:solidFill>
                <a:srgbClr val="F8F8F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KROZ  IGRU  RAZVIJAJU  SE  </a:t>
            </a: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SVI</a:t>
            </a: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DJETETOVI</a:t>
            </a:r>
          </a:p>
          <a:p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ASPEKTI </a:t>
            </a:r>
          </a:p>
          <a:p>
            <a:pPr marL="342900" indent="-342900">
              <a:buFont typeface="Wingdings" pitchFamily="2" charset="2"/>
              <a:buChar char="q"/>
            </a:pPr>
            <a:endParaRPr lang="hr-HR" sz="2400" spc="150" dirty="0">
              <a:ln w="11430"/>
              <a:solidFill>
                <a:srgbClr val="F8F8F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ONO ŠTO  SMO  PLANIRALI  I  KAKO  SMO   </a:t>
            </a:r>
            <a:b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PRIPREMALI  POTICAJE  ZA  IGRU  </a:t>
            </a: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b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DJETETOV PRIMJEREN  NAČIN  VIDLJIVO JE </a:t>
            </a:r>
            <a:b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spc="150" dirty="0">
                <a:ln w="11430"/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SLIJEDEĆIM AKTIVNOSTIMA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63084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NOVA SKUPINA - JASLICE\slike 12.12\DSC_23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45" y="1194602"/>
            <a:ext cx="4118379" cy="2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634082"/>
          </a:xfrm>
        </p:spPr>
        <p:txBody>
          <a:bodyPr>
            <a:normAutofit/>
          </a:bodyPr>
          <a:lstStyle/>
          <a:p>
            <a:r>
              <a:rPr lang="hr-HR" sz="2400" b="0" dirty="0">
                <a:latin typeface="Berlin Sans FB" pitchFamily="34" charset="0"/>
                <a:cs typeface="Arial" pitchFamily="34" charset="0"/>
              </a:rPr>
              <a:t>PJESMA  I  PLES  ZA  SVAKOG</a:t>
            </a:r>
          </a:p>
        </p:txBody>
      </p:sp>
      <p:pic>
        <p:nvPicPr>
          <p:cNvPr id="5" name="Picture 2" descr="G:\NOVA SKUPINA - JASLICE\slike 12.12\DSC_23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20071" y="1412776"/>
            <a:ext cx="3135241" cy="38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2880320" cy="255983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56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2420888"/>
            <a:ext cx="3607418" cy="269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:\NOVA SKUPINA - JASLICE\P10709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535814" cy="34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2530624" cy="1084982"/>
          </a:xfrm>
        </p:spPr>
        <p:txBody>
          <a:bodyPr>
            <a:normAutofit/>
          </a:bodyPr>
          <a:lstStyle/>
          <a:p>
            <a:r>
              <a:rPr lang="hr-HR" sz="2800" b="0" dirty="0">
                <a:latin typeface="Berlin Sans FB" pitchFamily="34" charset="0"/>
              </a:rPr>
              <a:t>    UMETALJKE</a:t>
            </a:r>
          </a:p>
        </p:txBody>
      </p:sp>
    </p:spTree>
    <p:extLst>
      <p:ext uri="{BB962C8B-B14F-4D97-AF65-F5344CB8AC3E}">
        <p14:creationId xmlns:p14="http://schemas.microsoft.com/office/powerpoint/2010/main" xmlns="" val="26986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NOVA SKUPINA - JASLICE\P10802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0181" y="2276872"/>
            <a:ext cx="4014856" cy="34383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NOVA SKUPINA - JASLICE\P10806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838" y="572047"/>
            <a:ext cx="3500083" cy="262514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NOVA SKUPINA - JASLICE\P108066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72000" y="3429000"/>
            <a:ext cx="4133760" cy="288424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244" y="1196752"/>
            <a:ext cx="3028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Berlin Sans FB" pitchFamily="34" charset="0"/>
              </a:rPr>
              <a:t>TAKTILNA PLOČA</a:t>
            </a:r>
            <a:endParaRPr lang="en-US" sz="2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9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NOVA SKUPINA - JASLICE\P10805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700808"/>
            <a:ext cx="3651725" cy="26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54868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Berlin Sans FB" pitchFamily="34" charset="0"/>
              </a:rPr>
              <a:t>DUPLO ILI PRONAĐI PAR</a:t>
            </a:r>
          </a:p>
        </p:txBody>
      </p:sp>
      <p:pic>
        <p:nvPicPr>
          <p:cNvPr id="5" name="Picture 2" descr="G:\NOVA SKUPINA - JASLICE\P10805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72000" y="1607336"/>
            <a:ext cx="3672408" cy="27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2634</TotalTime>
  <Words>122</Words>
  <Application>Microsoft Office PowerPoint</Application>
  <PresentationFormat>On-screen Show (4:3)</PresentationFormat>
  <Paragraphs>43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Thatch</vt:lpstr>
      <vt:lpstr>Slide 1</vt:lpstr>
      <vt:lpstr>Slide 2</vt:lpstr>
      <vt:lpstr>            KAKO SMO SE IGRALA  U                                PEDAGOŠKOJ GODINI                    2014./2015.g.   DJELOVANJE U NAŠOJ„SREDNJOJ  EKO-JASLIČKOJ  SKUPINI” BIO  JE  USMJERENO NA STVARANJU BOGATOG POTICAJNOG OKRUŽENJA  OSIGURALI SMO SVAKOM DJETETU SIGURNO, BOGATO I RAZNOVRSNO OKRUŽENJE KOJE ĆE MU OMOGUĆITI STJECANJE RAZLIČITIH ISKUSTAVA I KONSTRUIRANJE ZNANJA   A UJEDNO  BITI  UGODNO  I  ŠTO  VIŠE  NALIKOVATI OBITELJSKOM  DOMU, TE DJETETU SLATI PORUKU                               DOBRODOŠLICE!    </vt:lpstr>
      <vt:lpstr>NASTOJALI SMO:    1.  POSTIĆI DA SE DJECA U VRTIĆU OSJEĆAJU DOBRO I DA             PRI TOME IMAJU VIŠESTRUKU MOGUĆNOST IZBORA           AKTIVNOSTI.    2.  RAZNOVRSNIM CENTRIMA POTICALI SMO  STVARANJE,            IZRAŽAVANJE, OTKRIVANJE I RJEŠAVANJE PROBLEMA          SA MATERIJALIMA KOJI SU IM PRIVLAČNI,A MOGU IH            SAMI UZETI ILI VRATITI NA MJESTO     3.  DJETETOVU IGRU, RAST I RAZVOJ POVRAMENO PRATILI             FOTOAPARATOM, CRTEŽIMA (gdje su vidljivi različiti             sadržaji),              </vt:lpstr>
      <vt:lpstr>Slide 5</vt:lpstr>
      <vt:lpstr>PJESMA  I  PLES  ZA  SVAKOG</vt:lpstr>
      <vt:lpstr>    UMETALJKE</vt:lpstr>
      <vt:lpstr>Slide 8</vt:lpstr>
      <vt:lpstr>Slide 9</vt:lpstr>
      <vt:lpstr>Slide 10</vt:lpstr>
      <vt:lpstr>Slide 11</vt:lpstr>
      <vt:lpstr>CRTATI I MJESITI      ZA  STOLOM</vt:lpstr>
      <vt:lpstr>Slide 13</vt:lpstr>
      <vt:lpstr>RAZLIČITE LIKOVNE TEHNIKE</vt:lpstr>
      <vt:lpstr>Slide 15</vt:lpstr>
      <vt:lpstr>MALE TJELESNE  AKTIVNOSTI</vt:lpstr>
      <vt:lpstr>VSELA GUSJENICA</vt:lpstr>
      <vt:lpstr>       IGRA ”DAN-NOĆ”</vt:lpstr>
      <vt:lpstr>Slide 19</vt:lpstr>
      <vt:lpstr>         MALE  DRAMATIZACIJE</vt:lpstr>
      <vt:lpstr>Slide 21</vt:lpstr>
      <vt:lpstr>IGRE KINETIĆKIM       PJESKOM</vt:lpstr>
      <vt:lpstr>Slide 23</vt:lpstr>
      <vt:lpstr>    GRADIMO        CIGLAMA U             BOJI</vt:lpstr>
      <vt:lpstr> MUZIČKA KUTIJA     ISTRAŽUJEMO           ZVUKOVE</vt:lpstr>
      <vt:lpstr>MIKROFON JE NAŠ</vt:lpstr>
      <vt:lpstr>Slide 27</vt:lpstr>
      <vt:lpstr>MAGNETMA      PLOČA</vt:lpstr>
      <vt:lpstr>TKO ĆE PRIJE PRONAĆI PAR</vt:lpstr>
      <vt:lpstr>     VELIKO  PRIJATELJSTVO</vt:lpstr>
      <vt:lpstr>    HRANIM PRIJATELJICU</vt:lpstr>
      <vt:lpstr>UŽIVAMO U        PRIRODI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Notebook</dc:creator>
  <cp:lastModifiedBy>ADMIN</cp:lastModifiedBy>
  <cp:revision>114</cp:revision>
  <dcterms:created xsi:type="dcterms:W3CDTF">2015-02-16T19:15:21Z</dcterms:created>
  <dcterms:modified xsi:type="dcterms:W3CDTF">2015-05-25T17:40:48Z</dcterms:modified>
</cp:coreProperties>
</file>